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301" r:id="rId4"/>
    <p:sldId id="285" r:id="rId5"/>
    <p:sldId id="287" r:id="rId6"/>
    <p:sldId id="275" r:id="rId7"/>
    <p:sldId id="298" r:id="rId8"/>
    <p:sldId id="277" r:id="rId9"/>
    <p:sldId id="278" r:id="rId10"/>
    <p:sldId id="279" r:id="rId11"/>
    <p:sldId id="280" r:id="rId12"/>
    <p:sldId id="286" r:id="rId13"/>
    <p:sldId id="299" r:id="rId14"/>
    <p:sldId id="302" r:id="rId15"/>
    <p:sldId id="282" r:id="rId16"/>
    <p:sldId id="288" r:id="rId17"/>
    <p:sldId id="289" r:id="rId18"/>
    <p:sldId id="297" r:id="rId19"/>
    <p:sldId id="292" r:id="rId20"/>
    <p:sldId id="293" r:id="rId21"/>
    <p:sldId id="290" r:id="rId22"/>
    <p:sldId id="296" r:id="rId2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175">
          <p15:clr>
            <a:srgbClr val="A4A3A4"/>
          </p15:clr>
        </p15:guide>
        <p15:guide id="4" pos="7500">
          <p15:clr>
            <a:srgbClr val="A4A3A4"/>
          </p15:clr>
        </p15:guide>
        <p15:guide id="5" pos="23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7EBD36"/>
    <a:srgbClr val="C0DEE2"/>
    <a:srgbClr val="F4DDB8"/>
    <a:srgbClr val="E8EDF8"/>
    <a:srgbClr val="E3E9C4"/>
    <a:srgbClr val="BEC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>
        <p:guide orient="horz" pos="2160"/>
        <p:guide pos="3840"/>
        <p:guide pos="175"/>
        <p:guide pos="7500"/>
        <p:guide pos="23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59674-6F9C-4BDE-96F5-BD4E091C7784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86BEA-AB99-4FD4-AA83-2401D6F48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897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5768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06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1762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0523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569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222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1240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226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8754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01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0618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2489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9127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3683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845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297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6250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55" y="1277817"/>
            <a:ext cx="10996252" cy="77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49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4267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6170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509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5875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430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453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695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571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33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40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-1" y="0"/>
            <a:ext cx="12192001" cy="1162228"/>
          </a:xfrm>
          <a:prstGeom prst="rect">
            <a:avLst/>
          </a:prstGeom>
          <a:solidFill>
            <a:srgbClr val="E8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 userDrawn="1"/>
        </p:nvSpPr>
        <p:spPr>
          <a:xfrm rot="18842498">
            <a:off x="781175" y="1080305"/>
            <a:ext cx="1452785" cy="487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 userDrawn="1"/>
        </p:nvSpPr>
        <p:spPr>
          <a:xfrm rot="18842498">
            <a:off x="-119644" y="1204956"/>
            <a:ext cx="1452785" cy="487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4598"/>
            <a:ext cx="12211665" cy="142912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8841769">
            <a:off x="1230878" y="1122101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latin typeface="나눔스퀘어 Bold" pitchFamily="50" charset="-127"/>
                <a:ea typeface="나눔스퀘어 Bold" pitchFamily="50" charset="-127"/>
              </a:rPr>
              <a:t>중등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898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702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8338" y="0"/>
            <a:ext cx="12200338" cy="1541396"/>
          </a:xfrm>
          <a:prstGeom prst="rect">
            <a:avLst/>
          </a:prstGeom>
          <a:solidFill>
            <a:srgbClr val="F4D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3" y="366546"/>
            <a:ext cx="12201833" cy="1167092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-8338" y="1532712"/>
            <a:ext cx="12200338" cy="4397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8" y="5099863"/>
            <a:ext cx="10058400" cy="9144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5930538"/>
            <a:ext cx="12192000" cy="927462"/>
          </a:xfrm>
          <a:prstGeom prst="rect">
            <a:avLst/>
          </a:prstGeom>
          <a:solidFill>
            <a:srgbClr val="C0DE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38" y="6191169"/>
            <a:ext cx="1430383" cy="44103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49" y="6186815"/>
            <a:ext cx="1951820" cy="414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85774" y="1898439"/>
            <a:ext cx="58609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6000" dirty="0">
                <a:latin typeface="배스킨라빈스 B" pitchFamily="18" charset="-127"/>
                <a:ea typeface="배스킨라빈스 B" pitchFamily="18" charset="-127"/>
              </a:rPr>
              <a:t>교육활동 침해행위</a:t>
            </a:r>
            <a:endParaRPr lang="en-US" altLang="ko-KR" sz="6000" dirty="0">
              <a:latin typeface="배스킨라빈스 B" pitchFamily="18" charset="-127"/>
              <a:ea typeface="배스킨라빈스 B" pitchFamily="18" charset="-127"/>
            </a:endParaRPr>
          </a:p>
          <a:p>
            <a:pPr algn="ctr"/>
            <a:r>
              <a:rPr lang="ko-KR" altLang="en-US" sz="6000" dirty="0">
                <a:solidFill>
                  <a:srgbClr val="7EBD36"/>
                </a:solidFill>
                <a:latin typeface="배스킨라빈스 B" pitchFamily="18" charset="-127"/>
                <a:ea typeface="배스킨라빈스 B" pitchFamily="18" charset="-127"/>
              </a:rPr>
              <a:t>예방교육</a:t>
            </a:r>
          </a:p>
        </p:txBody>
      </p:sp>
      <p:sp>
        <p:nvSpPr>
          <p:cNvPr id="13" name="모서리가 둥근 직사각형 12"/>
          <p:cNvSpPr/>
          <p:nvPr/>
        </p:nvSpPr>
        <p:spPr>
          <a:xfrm>
            <a:off x="3152514" y="4058156"/>
            <a:ext cx="5869577" cy="609600"/>
          </a:xfrm>
          <a:prstGeom prst="roundRect">
            <a:avLst>
              <a:gd name="adj" fmla="val 50000"/>
            </a:avLst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dirty="0">
                <a:latin typeface="나눔스퀘어 Bold" pitchFamily="50" charset="-127"/>
                <a:ea typeface="나눔스퀘어 Bold" pitchFamily="50" charset="-127"/>
              </a:rPr>
              <a:t>교육활동 보호 교육자료</a:t>
            </a:r>
            <a:r>
              <a:rPr lang="en-US" altLang="ko-KR" sz="25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2500" dirty="0">
                <a:latin typeface="나눔스퀘어 Bold" pitchFamily="50" charset="-127"/>
                <a:ea typeface="나눔스퀘어 Bold" pitchFamily="50" charset="-127"/>
              </a:rPr>
              <a:t>중등</a:t>
            </a:r>
            <a:r>
              <a:rPr lang="en-US" altLang="ko-KR" sz="25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10185051" y="870857"/>
            <a:ext cx="1323711" cy="132371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dirty="0">
                <a:latin typeface="나눔스퀘어 Bold" pitchFamily="50" charset="-127"/>
                <a:ea typeface="나눔스퀘어 Bold" pitchFamily="50" charset="-127"/>
              </a:rPr>
              <a:t>중등</a:t>
            </a:r>
          </a:p>
        </p:txBody>
      </p:sp>
      <p:pic>
        <p:nvPicPr>
          <p:cNvPr id="12" name="Picture 4" descr="가로형-블루심벌_로고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97" y="6164358"/>
            <a:ext cx="2508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353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603128" y="3508320"/>
            <a:ext cx="7824578" cy="2665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20000"/>
              </a:lnSpc>
            </a:pPr>
            <a:r>
              <a:rPr lang="ko-KR" altLang="en-US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육체적 </a:t>
            </a:r>
            <a:r>
              <a:rPr lang="en-US" altLang="ko-KR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: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몸을 접촉하거나 지나치게 가까이 붙어 앉기</a:t>
            </a:r>
          </a:p>
          <a:p>
            <a:pPr fontAlgn="base" latinLnBrk="0">
              <a:lnSpc>
                <a:spcPct val="120000"/>
              </a:lnSpc>
            </a:pP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	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친근감의 표시라며 머리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어깨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배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허리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귓불 등을 만지거나 들추기</a:t>
            </a:r>
          </a:p>
          <a:p>
            <a:pPr fontAlgn="base" latinLnBrk="0">
              <a:lnSpc>
                <a:spcPct val="200000"/>
              </a:lnSpc>
            </a:pPr>
            <a:r>
              <a:rPr lang="ko-KR" altLang="en-US" sz="1900" dirty="0">
                <a:solidFill>
                  <a:srgbClr val="00B050"/>
                </a:solidFill>
                <a:latin typeface="나눔스퀘어 ExtraBold" pitchFamily="50" charset="-127"/>
                <a:ea typeface="나눔스퀘어 ExtraBold" pitchFamily="50" charset="-127"/>
              </a:rPr>
              <a:t>언어적 </a:t>
            </a:r>
            <a:r>
              <a:rPr lang="en-US" altLang="ko-KR" sz="1900" dirty="0">
                <a:solidFill>
                  <a:srgbClr val="00B050"/>
                </a:solidFill>
                <a:latin typeface="나눔스퀘어 ExtraBold" pitchFamily="50" charset="-127"/>
                <a:ea typeface="나눔스퀘어 ExtraBold" pitchFamily="50" charset="-127"/>
              </a:rPr>
              <a:t>: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음란한 농담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신체 특징을 성적으로 평가하거나 비유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신체 접촉 강요</a:t>
            </a:r>
          </a:p>
          <a:p>
            <a:pPr fontAlgn="base" latinLnBrk="0">
              <a:lnSpc>
                <a:spcPct val="120000"/>
              </a:lnSpc>
            </a:pP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	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‘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선생님께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)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자기야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섹시한데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! 00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커요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/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작아요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.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첫경험 말해주세요’등</a:t>
            </a:r>
          </a:p>
          <a:p>
            <a:pPr fontAlgn="base" latinLnBrk="0">
              <a:lnSpc>
                <a:spcPct val="200000"/>
              </a:lnSpc>
            </a:pPr>
            <a:r>
              <a:rPr lang="ko-KR" altLang="en-US" sz="1900" dirty="0">
                <a:solidFill>
                  <a:schemeClr val="accent2">
                    <a:lumMod val="75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>시각적 </a:t>
            </a:r>
            <a:r>
              <a:rPr lang="en-US" altLang="ko-KR" sz="1900" dirty="0">
                <a:solidFill>
                  <a:schemeClr val="accent2">
                    <a:lumMod val="75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>: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칠판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책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벽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책상 등에 음란한 그림을 그리거나 글자를 쓰기</a:t>
            </a:r>
          </a:p>
          <a:p>
            <a:pPr fontAlgn="base" latinLnBrk="0">
              <a:lnSpc>
                <a:spcPct val="120000"/>
              </a:lnSpc>
            </a:pP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	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가슴이나 다리 등의 특정 신체 부위를 들여다보는 행위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44A0EF9-4FA2-4F4C-9496-25662A55AF55}"/>
              </a:ext>
            </a:extLst>
          </p:cNvPr>
          <p:cNvSpPr/>
          <p:nvPr/>
        </p:nvSpPr>
        <p:spPr>
          <a:xfrm>
            <a:off x="277813" y="3135086"/>
            <a:ext cx="2949900" cy="26487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8257" y="1994047"/>
            <a:ext cx="82894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0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성적인 말과 행동으로 성적 굴욕감 또는</a:t>
            </a:r>
            <a:endParaRPr lang="en-US" altLang="ko-KR" sz="40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  <a:p>
            <a:pPr fontAlgn="base" latinLnBrk="0"/>
            <a:r>
              <a:rPr lang="ko-KR" altLang="en-US" sz="40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혐오감을 느끼게 하는 행위</a:t>
            </a:r>
            <a:endParaRPr lang="en-US" altLang="ko-KR" sz="40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3227712" y="3505491"/>
            <a:ext cx="451964" cy="451964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 latinLnBrk="0"/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예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1817" y="155096"/>
            <a:ext cx="5192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 행위란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300549" y="1446414"/>
            <a:ext cx="8716509" cy="432262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성희롱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 (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교육활동 침해 행위 고시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)</a:t>
            </a:r>
            <a:endParaRPr lang="ko-KR" altLang="en-US" sz="2000" dirty="0">
              <a:latin typeface="나눔스퀘어" pitchFamily="50" charset="-127"/>
              <a:ea typeface="나눔스퀘어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7962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75017" y="2029470"/>
            <a:ext cx="60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sz="3200" dirty="0">
                <a:solidFill>
                  <a:srgbClr val="7EBD36"/>
                </a:solidFill>
                <a:latin typeface="배스킨라빈스 B" pitchFamily="18" charset="-127"/>
                <a:ea typeface="배스킨라빈스 B" pitchFamily="18" charset="-127"/>
              </a:rPr>
              <a:t>Q.</a:t>
            </a:r>
            <a:endParaRPr lang="ko-KR" altLang="en-US" sz="3200" dirty="0">
              <a:solidFill>
                <a:srgbClr val="7EBD36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5017" y="2593919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sz="3200" dirty="0">
                <a:solidFill>
                  <a:srgbClr val="0070C0"/>
                </a:solidFill>
                <a:latin typeface="배스킨라빈스 B" pitchFamily="18" charset="-127"/>
                <a:ea typeface="배스킨라빈스 B" pitchFamily="18" charset="-127"/>
              </a:rPr>
              <a:t>A.</a:t>
            </a:r>
            <a:endParaRPr lang="ko-KR" altLang="en-US" sz="3200" dirty="0">
              <a:solidFill>
                <a:srgbClr val="0070C0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9670" y="2132314"/>
            <a:ext cx="5793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특정대상에게 하지 않은 성적인 농담도 성희롱인가요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?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9670" y="2664102"/>
            <a:ext cx="6654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성적으로 불쾌감을 주는 교실환경을 조성하였다면 성희롱 성립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75018" y="3441800"/>
            <a:ext cx="743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3200" dirty="0">
                <a:solidFill>
                  <a:srgbClr val="7EBD36"/>
                </a:solidFill>
                <a:latin typeface="배스킨라빈스 B" pitchFamily="18" charset="-127"/>
                <a:ea typeface="배스킨라빈스 B" pitchFamily="18" charset="-127"/>
              </a:rPr>
              <a:t>Q.</a:t>
            </a:r>
            <a:endParaRPr lang="ko-KR" altLang="en-US" sz="3200" dirty="0">
              <a:solidFill>
                <a:srgbClr val="7EBD36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65188" y="4031377"/>
            <a:ext cx="728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3200" dirty="0">
                <a:solidFill>
                  <a:srgbClr val="0070C0"/>
                </a:solidFill>
                <a:latin typeface="배스킨라빈스 B" pitchFamily="18" charset="-127"/>
                <a:ea typeface="배스킨라빈스 B" pitchFamily="18" charset="-127"/>
              </a:rPr>
              <a:t>A.</a:t>
            </a:r>
            <a:endParaRPr lang="ko-KR" altLang="en-US" sz="3200" dirty="0">
              <a:solidFill>
                <a:srgbClr val="0070C0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6171" y="3514005"/>
            <a:ext cx="6793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동성에게 성적인 농담을 하여 불쾌감을 느꼈다면 성희롱인가요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?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11144" y="4133187"/>
            <a:ext cx="6250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성적인 언어와 행동으로 인한 침해는 같은 성별끼리도 성립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57975" y="4797338"/>
            <a:ext cx="743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3200" dirty="0">
                <a:solidFill>
                  <a:srgbClr val="7EBD36"/>
                </a:solidFill>
                <a:latin typeface="배스킨라빈스 B" pitchFamily="18" charset="-127"/>
                <a:ea typeface="배스킨라빈스 B" pitchFamily="18" charset="-127"/>
              </a:rPr>
              <a:t>Q.</a:t>
            </a:r>
            <a:endParaRPr lang="ko-KR" altLang="en-US" sz="3200" dirty="0">
              <a:solidFill>
                <a:srgbClr val="7EBD36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75018" y="5726887"/>
            <a:ext cx="728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3200" dirty="0">
                <a:solidFill>
                  <a:srgbClr val="0070C0"/>
                </a:solidFill>
                <a:latin typeface="배스킨라빈스 B" pitchFamily="18" charset="-127"/>
                <a:ea typeface="배스킨라빈스 B" pitchFamily="18" charset="-127"/>
              </a:rPr>
              <a:t>A.</a:t>
            </a:r>
            <a:endParaRPr lang="ko-KR" altLang="en-US" sz="3200" dirty="0">
              <a:solidFill>
                <a:srgbClr val="0070C0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37271" y="4685125"/>
            <a:ext cx="7474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2000" b="1" u="sng" dirty="0">
                <a:solidFill>
                  <a:srgbClr val="7EBD36"/>
                </a:solidFill>
                <a:latin typeface="나눔스퀘어 Bold" pitchFamily="50" charset="-127"/>
                <a:ea typeface="나눔스퀘어 Bold" pitchFamily="50" charset="-127"/>
              </a:rPr>
              <a:t>가해자가 성희롱을 하고자 하는 의사가 없었다는 주장을 하는 경우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에도 성희롱이 성립되나요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?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5243" y="5736088"/>
            <a:ext cx="7417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2000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피해자의 입장에서 성희롱 여부를 판단</a:t>
            </a:r>
            <a:endParaRPr lang="ko-KR" altLang="en-US" sz="2000" dirty="0">
              <a:solidFill>
                <a:srgbClr val="0070C0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ko-KR" altLang="en-US" sz="2000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‘음란하다’는 개념 역시 그 사회의 평균인의 입장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에서 규범적으로 평가 </a:t>
            </a:r>
          </a:p>
        </p:txBody>
      </p:sp>
      <p:cxnSp>
        <p:nvCxnSpPr>
          <p:cNvPr id="17" name="직선 연결선 16"/>
          <p:cNvCxnSpPr/>
          <p:nvPr/>
        </p:nvCxnSpPr>
        <p:spPr>
          <a:xfrm>
            <a:off x="3813696" y="3333989"/>
            <a:ext cx="799846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3813696" y="4700065"/>
            <a:ext cx="799846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91817" y="155096"/>
            <a:ext cx="5192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 행위란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675017" y="1446414"/>
            <a:ext cx="8342041" cy="432262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성희롱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 (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교육활동 침해 행위 고시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)</a:t>
            </a:r>
            <a:endParaRPr lang="ko-KR" altLang="en-US" sz="2000" dirty="0">
              <a:latin typeface="나눔스퀘어" pitchFamily="50" charset="-127"/>
              <a:ea typeface="나눔스퀘어" pitchFamily="50" charset="-127"/>
            </a:endParaRPr>
          </a:p>
        </p:txBody>
      </p:sp>
      <p:pic>
        <p:nvPicPr>
          <p:cNvPr id="2050" name="Picture 2" descr="Y:\[PPT] 한국교육개발원 교육자료\@삽화자료\191231_수정\초등고학년퀴즈-12수정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6" y="3116716"/>
            <a:ext cx="2989318" cy="210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468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974261" y="2808673"/>
            <a:ext cx="75869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>
              <a:spcBef>
                <a:spcPts val="400"/>
              </a:spcBef>
            </a:pPr>
            <a:r>
              <a:rPr lang="en-US" altLang="ko-KR" sz="3300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2021. 10. 1. </a:t>
            </a:r>
            <a:r>
              <a:rPr lang="ko-KR" altLang="en-US" sz="3300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고시 개정으로 새롭게 규정된 교육활동 침해행위 유형</a:t>
            </a:r>
            <a:endParaRPr lang="en-US" altLang="ko-KR" sz="3300" dirty="0">
              <a:solidFill>
                <a:srgbClr val="0070C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5EE256C-1E1B-420A-B912-8EC69CAB417B}"/>
              </a:ext>
            </a:extLst>
          </p:cNvPr>
          <p:cNvSpPr/>
          <p:nvPr/>
        </p:nvSpPr>
        <p:spPr>
          <a:xfrm>
            <a:off x="138834" y="2981321"/>
            <a:ext cx="3379553" cy="255847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91817" y="155096"/>
            <a:ext cx="5192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 행위란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518387" y="1623950"/>
            <a:ext cx="8498672" cy="983612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ts val="3000"/>
              </a:lnSpc>
              <a:buClr>
                <a:srgbClr val="7EBD36"/>
              </a:buClr>
              <a:buSzPct val="100000"/>
              <a:tabLst>
                <a:tab pos="87313" algn="l"/>
              </a:tabLst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교원의 영상</a:t>
            </a:r>
            <a:r>
              <a:rPr lang="en-US" altLang="ko-KR" sz="2000" dirty="0"/>
              <a:t>·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화상</a:t>
            </a:r>
            <a:r>
              <a:rPr lang="en-US" altLang="ko-KR" sz="2000" dirty="0"/>
              <a:t>·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음성 등을 촬영</a:t>
            </a:r>
            <a:r>
              <a:rPr lang="en-US" altLang="ko-KR" sz="2000" dirty="0"/>
              <a:t>·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녹화</a:t>
            </a:r>
            <a:r>
              <a:rPr lang="en-US" altLang="ko-KR" sz="2000" dirty="0"/>
              <a:t>·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녹음</a:t>
            </a:r>
            <a:r>
              <a:rPr lang="en-US" altLang="ko-KR" sz="2000" dirty="0"/>
              <a:t>·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합성하여 </a:t>
            </a:r>
            <a:endParaRPr lang="en-US" altLang="ko-KR" sz="2000" dirty="0">
              <a:latin typeface="나눔스퀘어 Bold" pitchFamily="50" charset="-127"/>
              <a:ea typeface="나눔스퀘어 Bold" pitchFamily="50" charset="-127"/>
            </a:endParaRPr>
          </a:p>
          <a:p>
            <a:pPr algn="ctr" fontAlgn="base" latinLnBrk="0">
              <a:lnSpc>
                <a:spcPct val="150000"/>
              </a:lnSpc>
              <a:buClr>
                <a:srgbClr val="7EBD36"/>
              </a:buClr>
              <a:buSzPct val="100000"/>
              <a:tabLst>
                <a:tab pos="87313" algn="l"/>
              </a:tabLst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    무단으로 배포하는 행위 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교육활동 침해 행위 고시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E03CE1-D095-4B6A-B6E8-8D9526CD3481}"/>
              </a:ext>
            </a:extLst>
          </p:cNvPr>
          <p:cNvSpPr txBox="1"/>
          <p:nvPr/>
        </p:nvSpPr>
        <p:spPr>
          <a:xfrm>
            <a:off x="4526195" y="4260556"/>
            <a:ext cx="6748963" cy="1902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30000"/>
              </a:lnSpc>
            </a:pPr>
            <a:r>
              <a:rPr lang="en-US" altLang="ko-KR" sz="2300" dirty="0">
                <a:latin typeface="나눔스퀘어 Bold" pitchFamily="50" charset="-127"/>
                <a:ea typeface="나눔스퀘어 Bold" pitchFamily="50" charset="-127"/>
              </a:rPr>
              <a:t>·</a:t>
            </a:r>
            <a:r>
              <a:rPr lang="ko-KR" altLang="en-US" sz="2300" b="1" dirty="0">
                <a:latin typeface="나눔스퀘어 ExtraBold" pitchFamily="50" charset="-127"/>
                <a:ea typeface="나눔스퀘어 ExtraBold" pitchFamily="50" charset="-127"/>
              </a:rPr>
              <a:t>선생님의 동의 없이 수업 내용을 녹화</a:t>
            </a:r>
            <a:r>
              <a:rPr lang="en-US" altLang="ko-KR" sz="2400" dirty="0"/>
              <a:t>·</a:t>
            </a:r>
            <a:r>
              <a:rPr lang="ko-KR" altLang="en-US" sz="2300" b="1" dirty="0">
                <a:latin typeface="나눔스퀘어 ExtraBold" pitchFamily="50" charset="-127"/>
                <a:ea typeface="나눔스퀘어 ExtraBold" pitchFamily="50" charset="-127"/>
              </a:rPr>
              <a:t>녹음하여 </a:t>
            </a:r>
            <a:endParaRPr lang="en-US" altLang="ko-KR" sz="2300" b="1" dirty="0">
              <a:latin typeface="나눔스퀘어 ExtraBold" pitchFamily="50" charset="-127"/>
              <a:ea typeface="나눔스퀘어 ExtraBold" pitchFamily="50" charset="-127"/>
            </a:endParaRPr>
          </a:p>
          <a:p>
            <a:pPr fontAlgn="base" latinLnBrk="0">
              <a:lnSpc>
                <a:spcPct val="130000"/>
              </a:lnSpc>
            </a:pPr>
            <a:r>
              <a:rPr lang="en-US" altLang="ko-KR" sz="2300" b="1" dirty="0">
                <a:latin typeface="나눔스퀘어 ExtraBold" pitchFamily="50" charset="-127"/>
                <a:ea typeface="나눔스퀘어 ExtraBold" pitchFamily="50" charset="-127"/>
              </a:rPr>
              <a:t>   </a:t>
            </a:r>
            <a:r>
              <a:rPr lang="ko-KR" altLang="en-US" sz="2300" b="1" dirty="0">
                <a:latin typeface="나눔스퀘어 ExtraBold" pitchFamily="50" charset="-127"/>
                <a:ea typeface="나눔스퀘어 ExtraBold" pitchFamily="50" charset="-127"/>
              </a:rPr>
              <a:t>오픈채팅방에 유포하며 조롱하는 행위</a:t>
            </a:r>
            <a:endParaRPr lang="en-US" altLang="ko-KR" sz="2300" b="1" dirty="0">
              <a:latin typeface="나눔스퀘어 ExtraBold" pitchFamily="50" charset="-127"/>
              <a:ea typeface="나눔스퀘어 ExtraBold" pitchFamily="50" charset="-127"/>
            </a:endParaRPr>
          </a:p>
          <a:p>
            <a:pPr fontAlgn="base" latinLnBrk="0">
              <a:lnSpc>
                <a:spcPct val="130000"/>
              </a:lnSpc>
            </a:pPr>
            <a:r>
              <a:rPr lang="en-US" altLang="ko-KR" sz="2300" dirty="0">
                <a:latin typeface="나눔스퀘어 Bold" pitchFamily="50" charset="-127"/>
                <a:ea typeface="나눔스퀘어 Bold" pitchFamily="50" charset="-127"/>
              </a:rPr>
              <a:t>·</a:t>
            </a:r>
            <a:r>
              <a:rPr lang="ko-KR" altLang="en-US" sz="2300" b="1" dirty="0">
                <a:latin typeface="나눔스퀘어 ExtraBold" pitchFamily="50" charset="-127"/>
                <a:ea typeface="나눔스퀘어 ExtraBold" pitchFamily="50" charset="-127"/>
              </a:rPr>
              <a:t>선생님의 동의 없이 원격수업 화면을 </a:t>
            </a:r>
            <a:r>
              <a:rPr lang="ko-KR" altLang="en-US" sz="2300" b="1" dirty="0" err="1">
                <a:latin typeface="나눔스퀘어 ExtraBold" pitchFamily="50" charset="-127"/>
                <a:ea typeface="나눔스퀘어 ExtraBold" pitchFamily="50" charset="-127"/>
              </a:rPr>
              <a:t>캡쳐한</a:t>
            </a:r>
            <a:r>
              <a:rPr lang="ko-KR" altLang="en-US" sz="2300" b="1" dirty="0">
                <a:latin typeface="나눔스퀘어 ExtraBold" pitchFamily="50" charset="-127"/>
                <a:ea typeface="나눔스퀘어 ExtraBold" pitchFamily="50" charset="-127"/>
              </a:rPr>
              <a:t> 후</a:t>
            </a:r>
            <a:endParaRPr lang="en-US" altLang="ko-KR" sz="2300" b="1" dirty="0">
              <a:latin typeface="나눔스퀘어 ExtraBold" pitchFamily="50" charset="-127"/>
              <a:ea typeface="나눔스퀘어 ExtraBold" pitchFamily="50" charset="-127"/>
            </a:endParaRPr>
          </a:p>
          <a:p>
            <a:pPr fontAlgn="base" latinLnBrk="0">
              <a:lnSpc>
                <a:spcPct val="130000"/>
              </a:lnSpc>
            </a:pPr>
            <a:r>
              <a:rPr lang="ko-KR" altLang="en-US" sz="2300" b="1" dirty="0">
                <a:latin typeface="나눔스퀘어 ExtraBold" pitchFamily="50" charset="-127"/>
                <a:ea typeface="나눔스퀘어 ExtraBold" pitchFamily="50" charset="-127"/>
              </a:rPr>
              <a:t>   합성하여 무단으로 유포하는 행위 </a:t>
            </a:r>
            <a:endParaRPr lang="en-US" altLang="ko-KR" sz="2300" b="1" dirty="0"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6776B428-B3E9-4D07-AA3D-5A8767F5F9E6}"/>
              </a:ext>
            </a:extLst>
          </p:cNvPr>
          <p:cNvSpPr/>
          <p:nvPr/>
        </p:nvSpPr>
        <p:spPr>
          <a:xfrm>
            <a:off x="4074231" y="4352037"/>
            <a:ext cx="451964" cy="451964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 latinLnBrk="0"/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예</a:t>
            </a:r>
          </a:p>
        </p:txBody>
      </p:sp>
    </p:spTree>
    <p:extLst>
      <p:ext uri="{BB962C8B-B14F-4D97-AF65-F5344CB8AC3E}">
        <p14:creationId xmlns:p14="http://schemas.microsoft.com/office/powerpoint/2010/main" val="2674546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788040" y="4493120"/>
            <a:ext cx="6785395" cy="1815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학교규칙에서 정한 선생님의 생활지도에</a:t>
            </a:r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따르지 않거나</a:t>
            </a:r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선생님 수업을 방해할 목적으로 행동을 하는 경우</a:t>
            </a:r>
            <a:endParaRPr lang="en-US" altLang="ko-KR" sz="260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91817" y="155096"/>
            <a:ext cx="5192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 행위란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2545977" y="1554201"/>
            <a:ext cx="8498672" cy="1172051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ts val="3500"/>
              </a:lnSpc>
              <a:buClr>
                <a:srgbClr val="7EBD36"/>
              </a:buClr>
              <a:buSzPct val="100000"/>
              <a:tabLst>
                <a:tab pos="87313" algn="l"/>
              </a:tabLst>
            </a:pPr>
            <a:r>
              <a:rPr lang="ko-KR" altLang="en-US" sz="2500" dirty="0">
                <a:latin typeface="나눔스퀘어 Bold" pitchFamily="50" charset="-127"/>
                <a:ea typeface="나눔스퀘어 Bold" pitchFamily="50" charset="-127"/>
              </a:rPr>
              <a:t>교원의 정당한 생활지도에 불응하여 의도적으로 </a:t>
            </a:r>
            <a:endParaRPr lang="en-US" altLang="ko-KR" sz="2500" dirty="0">
              <a:latin typeface="나눔스퀘어 Bold" pitchFamily="50" charset="-127"/>
              <a:ea typeface="나눔스퀘어 Bold" pitchFamily="50" charset="-127"/>
            </a:endParaRPr>
          </a:p>
          <a:p>
            <a:pPr algn="ctr" fontAlgn="base" latinLnBrk="0">
              <a:lnSpc>
                <a:spcPts val="3500"/>
              </a:lnSpc>
              <a:buClr>
                <a:srgbClr val="7EBD36"/>
              </a:buClr>
              <a:buSzPct val="100000"/>
              <a:tabLst>
                <a:tab pos="87313" algn="l"/>
              </a:tabLst>
            </a:pPr>
            <a:r>
              <a:rPr lang="ko-KR" altLang="en-US" sz="2500" dirty="0">
                <a:latin typeface="나눔스퀘어 Bold" pitchFamily="50" charset="-127"/>
                <a:ea typeface="나눔스퀘어 Bold" pitchFamily="50" charset="-127"/>
              </a:rPr>
              <a:t>교육활동을 방해하는 행위 </a:t>
            </a:r>
            <a:r>
              <a:rPr lang="en-US" altLang="ko-KR" sz="25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2500" dirty="0">
                <a:latin typeface="나눔스퀘어 Bold" pitchFamily="50" charset="-127"/>
                <a:ea typeface="나눔스퀘어 Bold" pitchFamily="50" charset="-127"/>
              </a:rPr>
              <a:t>교육활동 침해 행위 고시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7" name="Picture 0">
            <a:extLst>
              <a:ext uri="{FF2B5EF4-FFF2-40B4-BE49-F238E27FC236}">
                <a16:creationId xmlns:a16="http://schemas.microsoft.com/office/drawing/2014/main" id="{9D8E7B2C-887D-4769-BFEE-3A7C636B85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21" t="24840" r="67337" b="63225"/>
          <a:stretch>
            <a:fillRect/>
          </a:stretch>
        </p:blipFill>
        <p:spPr>
          <a:xfrm>
            <a:off x="221498" y="3428999"/>
            <a:ext cx="4346836" cy="309067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C92A2ED-CABB-4646-A3B4-1666453B5437}"/>
              </a:ext>
            </a:extLst>
          </p:cNvPr>
          <p:cNvSpPr/>
          <p:nvPr/>
        </p:nvSpPr>
        <p:spPr>
          <a:xfrm>
            <a:off x="4788040" y="3044940"/>
            <a:ext cx="7342075" cy="1301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ko-KR" sz="2800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2023.</a:t>
            </a:r>
            <a:r>
              <a:rPr lang="ko-KR" altLang="en-US" sz="2800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2800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3.</a:t>
            </a:r>
            <a:r>
              <a:rPr lang="ko-KR" altLang="en-US" sz="2800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2800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23. </a:t>
            </a:r>
            <a:r>
              <a:rPr lang="ko-KR" altLang="en-US" sz="2800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고시 개정으로 새롭게 규정된 </a:t>
            </a:r>
            <a:endParaRPr lang="en-US" altLang="ko-KR" sz="2800" dirty="0">
              <a:solidFill>
                <a:srgbClr val="0070C0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800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  </a:t>
            </a:r>
            <a:r>
              <a:rPr lang="ko-KR" altLang="en-US" sz="2800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교육활동 침해행위 유형</a:t>
            </a:r>
            <a:endParaRPr lang="en-US" altLang="ko-KR" sz="2800" dirty="0">
              <a:solidFill>
                <a:srgbClr val="0070C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4845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771816" y="3409263"/>
            <a:ext cx="7542129" cy="24852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lnSpc>
                <a:spcPct val="170000"/>
              </a:lnSpc>
            </a:pP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상대의 명확한 동의 없는 신체부위 만지기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포옹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성접촉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성추행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성폭행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19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>
              <a:lnSpc>
                <a:spcPct val="170000"/>
              </a:lnSpc>
            </a:pP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공공장소에서 자위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옷 벗기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동작이나 소리로 성행위 흉내 내기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공연음란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19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>
              <a:lnSpc>
                <a:spcPct val="170000"/>
              </a:lnSpc>
            </a:pP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성기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나체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성행위 장면을 그리거나 보여주기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음화제조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반포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19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>
              <a:lnSpc>
                <a:spcPct val="170000"/>
              </a:lnSpc>
            </a:pP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화장실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탈의실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휴게실 등 다른 성별만 이용하는 장소에 침입</a:t>
            </a:r>
          </a:p>
          <a:p>
            <a:pPr fontAlgn="base">
              <a:lnSpc>
                <a:spcPct val="170000"/>
              </a:lnSpc>
            </a:pP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타인의 신체를 허락 없이 촬영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전송</a:t>
            </a:r>
            <a:r>
              <a:rPr lang="en-US" altLang="ko-KR" sz="19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900" dirty="0" err="1">
                <a:latin typeface="나눔스퀘어 Bold" pitchFamily="50" charset="-127"/>
                <a:ea typeface="나눔스퀘어 Bold" pitchFamily="50" charset="-127"/>
              </a:rPr>
              <a:t>촬영물을</a:t>
            </a:r>
            <a:r>
              <a:rPr lang="ko-KR" altLang="en-US" sz="1900" dirty="0">
                <a:latin typeface="나눔스퀘어 Bold" pitchFamily="50" charset="-127"/>
                <a:ea typeface="나눔스퀘어 Bold" pitchFamily="50" charset="-127"/>
              </a:rPr>
              <a:t> 보여주거나 보여 달라고 하기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2765" y="2010355"/>
            <a:ext cx="71000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0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성적인 접촉으로 성적 수치심이나</a:t>
            </a:r>
            <a:endParaRPr lang="en-US" altLang="ko-KR" sz="40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  <a:p>
            <a:pPr fontAlgn="base" latinLnBrk="0"/>
            <a:r>
              <a:rPr lang="ko-KR" altLang="en-US" sz="40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혐오심을 유발하는 행위</a:t>
            </a:r>
            <a:endParaRPr lang="en-US" altLang="ko-KR" sz="40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3319852" y="3494491"/>
            <a:ext cx="451964" cy="451964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 latinLnBrk="0"/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예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1817" y="155096"/>
            <a:ext cx="5192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 행위란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232765" y="1417396"/>
            <a:ext cx="8583996" cy="432262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성범죄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 (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성폭력처벌법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형법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)</a:t>
            </a:r>
            <a:endParaRPr lang="ko-KR" altLang="en-US" sz="2000" dirty="0">
              <a:latin typeface="나눔스퀘어" pitchFamily="50" charset="-127"/>
              <a:ea typeface="나눔스퀘어" pitchFamily="50" charset="-127"/>
            </a:endParaRPr>
          </a:p>
        </p:txBody>
      </p:sp>
      <p:pic>
        <p:nvPicPr>
          <p:cNvPr id="3074" name="Picture 2" descr="Y:\[PPT] 한국교육개발원 교육자료\@삽화자료\191231_수정\초등고학년유형-08수정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065159"/>
            <a:ext cx="3155250" cy="210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325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34"/>
          <p:cNvSpPr/>
          <p:nvPr/>
        </p:nvSpPr>
        <p:spPr>
          <a:xfrm>
            <a:off x="3697235" y="3514869"/>
            <a:ext cx="8366981" cy="626233"/>
          </a:xfrm>
          <a:prstGeom prst="rect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7235" y="5460578"/>
            <a:ext cx="8992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  <a:buClr>
                <a:schemeClr val="tx1"/>
              </a:buClr>
            </a:pPr>
            <a:r>
              <a:rPr lang="ko-KR" altLang="en-US" u="sng" dirty="0">
                <a:latin typeface="나눔스퀘어 ExtraBold" pitchFamily="50" charset="-127"/>
                <a:ea typeface="나눔스퀘어 ExtraBold" pitchFamily="50" charset="-127"/>
              </a:rPr>
              <a:t>전달</a:t>
            </a:r>
            <a:r>
              <a:rPr lang="en-US" altLang="ko-KR" u="sng" dirty="0">
                <a:latin typeface="나눔스퀘어 ExtraBold" pitchFamily="50" charset="-127"/>
                <a:ea typeface="나눔스퀘어 ExtraBold" pitchFamily="50" charset="-127"/>
              </a:rPr>
              <a:t>·</a:t>
            </a:r>
            <a:r>
              <a:rPr lang="ko-KR" altLang="en-US" u="sng" dirty="0">
                <a:latin typeface="나눔스퀘어 ExtraBold" pitchFamily="50" charset="-127"/>
                <a:ea typeface="나눔스퀘어 ExtraBold" pitchFamily="50" charset="-127"/>
              </a:rPr>
              <a:t>공유</a:t>
            </a:r>
            <a:r>
              <a:rPr lang="en-US" altLang="ko-KR" u="sng" dirty="0">
                <a:latin typeface="나눔스퀘어 ExtraBold" pitchFamily="50" charset="-127"/>
                <a:ea typeface="나눔스퀘어 ExtraBold" pitchFamily="50" charset="-127"/>
              </a:rPr>
              <a:t>·</a:t>
            </a:r>
            <a:r>
              <a:rPr lang="ko-KR" altLang="en-US" u="sng" dirty="0">
                <a:latin typeface="나눔스퀘어 ExtraBold" pitchFamily="50" charset="-127"/>
                <a:ea typeface="나눔스퀘어 ExtraBold" pitchFamily="50" charset="-127"/>
              </a:rPr>
              <a:t>보여 달라고 한 사람까지 모두 처벌</a:t>
            </a: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받을 수 있으므로</a:t>
            </a:r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,</a:t>
            </a: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 </a:t>
            </a:r>
            <a:endParaRPr lang="en-US" altLang="ko-KR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50000"/>
              </a:lnSpc>
              <a:buClr>
                <a:schemeClr val="tx1"/>
              </a:buClr>
            </a:pP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우연히 </a:t>
            </a:r>
            <a:r>
              <a:rPr lang="ko-KR" altLang="en-US" b="1" u="sng" dirty="0">
                <a:solidFill>
                  <a:srgbClr val="C00000"/>
                </a:solidFill>
                <a:latin typeface="나눔스퀘어 Bold" pitchFamily="50" charset="-127"/>
                <a:ea typeface="나눔스퀘어 Bold" pitchFamily="50" charset="-127"/>
              </a:rPr>
              <a:t>발견해도 선생님께 신고</a:t>
            </a: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해야 합니다</a:t>
            </a:r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493448" y="2045213"/>
            <a:ext cx="8551693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>
              <a:spcBef>
                <a:spcPts val="400"/>
              </a:spcBef>
            </a:pPr>
            <a:r>
              <a:rPr lang="ko-KR" altLang="en-US" sz="2400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전화</a:t>
            </a:r>
            <a:r>
              <a:rPr lang="en-US" altLang="ko-KR" sz="2400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400" b="1" u="sng" dirty="0" err="1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이메일</a:t>
            </a:r>
            <a:r>
              <a:rPr lang="en-US" altLang="ko-KR" sz="2400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400" b="1" u="sng" dirty="0" err="1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단체채팅방</a:t>
            </a:r>
            <a:r>
              <a:rPr lang="en-US" altLang="ko-KR" sz="2400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, SNS, </a:t>
            </a:r>
            <a:r>
              <a:rPr lang="ko-KR" altLang="en-US" sz="2400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링크 전송 </a:t>
            </a:r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등의 정보통신망을 통한 협박</a:t>
            </a:r>
            <a:r>
              <a:rPr lang="en-US" altLang="ko-KR" sz="2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명예훼손</a:t>
            </a:r>
            <a:r>
              <a:rPr lang="en-US" altLang="ko-KR" sz="2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모욕</a:t>
            </a:r>
            <a:r>
              <a:rPr lang="en-US" altLang="ko-KR" sz="2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성범죄</a:t>
            </a:r>
            <a:r>
              <a:rPr lang="en-US" altLang="ko-KR" sz="2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400" dirty="0" err="1">
                <a:latin typeface="나눔스퀘어 Bold" pitchFamily="50" charset="-127"/>
                <a:ea typeface="나눔스퀘어 Bold" pitchFamily="50" charset="-127"/>
              </a:rPr>
              <a:t>불법촬영물</a:t>
            </a:r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 전파 등은 </a:t>
            </a:r>
            <a:endParaRPr lang="en-US" altLang="ko-KR" sz="24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spcBef>
                <a:spcPts val="400"/>
              </a:spcBef>
            </a:pPr>
            <a:r>
              <a:rPr lang="ko-KR" altLang="en-US" sz="2400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더 심하게 처벌될 수 있음</a:t>
            </a:r>
            <a:r>
              <a:rPr lang="en-US" altLang="ko-KR" sz="2400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2400" dirty="0">
              <a:solidFill>
                <a:srgbClr val="0070C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3707653" y="4120531"/>
            <a:ext cx="0" cy="1270880"/>
          </a:xfrm>
          <a:prstGeom prst="line">
            <a:avLst/>
          </a:prstGeom>
          <a:ln w="19050">
            <a:solidFill>
              <a:srgbClr val="7EB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12045141" y="3998740"/>
            <a:ext cx="1" cy="1390559"/>
          </a:xfrm>
          <a:prstGeom prst="line">
            <a:avLst/>
          </a:prstGeom>
          <a:ln w="19050">
            <a:solidFill>
              <a:srgbClr val="7EB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 flipH="1">
            <a:off x="3712897" y="5389299"/>
            <a:ext cx="8332244" cy="0"/>
          </a:xfrm>
          <a:prstGeom prst="line">
            <a:avLst/>
          </a:prstGeom>
          <a:ln w="19050">
            <a:solidFill>
              <a:srgbClr val="7EB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5283892" y="4120531"/>
            <a:ext cx="0" cy="1270880"/>
          </a:xfrm>
          <a:prstGeom prst="line">
            <a:avLst/>
          </a:prstGeom>
          <a:ln w="19050">
            <a:solidFill>
              <a:srgbClr val="7EB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/>
          <p:nvPr/>
        </p:nvCxnSpPr>
        <p:spPr>
          <a:xfrm flipH="1">
            <a:off x="3706760" y="4120531"/>
            <a:ext cx="8058730" cy="0"/>
          </a:xfrm>
          <a:prstGeom prst="line">
            <a:avLst/>
          </a:prstGeom>
          <a:ln w="19050">
            <a:solidFill>
              <a:srgbClr val="7EB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 flipV="1">
            <a:off x="3697236" y="4739036"/>
            <a:ext cx="8319824" cy="16631"/>
          </a:xfrm>
          <a:prstGeom prst="line">
            <a:avLst/>
          </a:prstGeom>
          <a:ln w="19050">
            <a:solidFill>
              <a:srgbClr val="7EBD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3652884" y="3459277"/>
            <a:ext cx="1631008" cy="6636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27908" y="4256950"/>
            <a:ext cx="715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7</a:t>
            </a:r>
            <a:r>
              <a:rPr lang="ko-KR" altLang="en-US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년</a:t>
            </a:r>
            <a:r>
              <a:rPr lang="ko-KR" altLang="en-US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이하의 징역</a:t>
            </a:r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, 10</a:t>
            </a: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년 이하의 자격정지</a:t>
            </a:r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en-US" altLang="ko-KR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5000</a:t>
            </a:r>
            <a:r>
              <a:rPr lang="ko-KR" altLang="en-US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만 원</a:t>
            </a:r>
            <a:r>
              <a:rPr lang="ko-KR" altLang="en-US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이하의 벌금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27621" y="3659229"/>
            <a:ext cx="654588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  <a:buClr>
                <a:schemeClr val="tx1"/>
              </a:buClr>
            </a:pPr>
            <a:r>
              <a:rPr lang="ko-KR" altLang="en-US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법률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19275" y="3436855"/>
            <a:ext cx="654588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  <a:buClr>
                <a:schemeClr val="tx1"/>
              </a:buClr>
            </a:pPr>
            <a:r>
              <a:rPr lang="ko-KR" altLang="en-US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죄명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83892" y="3631367"/>
            <a:ext cx="7153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/>
            <a:r>
              <a:rPr lang="ko-KR" altLang="en-US" sz="2000" b="1" u="sng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허위</a:t>
            </a:r>
            <a:r>
              <a:rPr lang="ko-KR" altLang="en-US" sz="20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사실의 적시 명예훼손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27908" y="4890582"/>
            <a:ext cx="715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5</a:t>
            </a:r>
            <a:r>
              <a:rPr lang="ko-KR" altLang="en-US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년</a:t>
            </a:r>
            <a:r>
              <a:rPr lang="ko-KR" altLang="en-US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이하의 징역</a:t>
            </a:r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, 10</a:t>
            </a: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년 이하의 자격정지</a:t>
            </a:r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en-US" altLang="ko-KR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1000</a:t>
            </a:r>
            <a:r>
              <a:rPr lang="ko-KR" altLang="en-US" b="1" u="sng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만 원</a:t>
            </a:r>
            <a:r>
              <a:rPr lang="ko-KR" altLang="en-US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이하의 벌금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7235" y="4230365"/>
            <a:ext cx="156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>
                <a:latin typeface="나눔스퀘어 Bold" pitchFamily="50" charset="-127"/>
                <a:ea typeface="나눔스퀘어 Bold" pitchFamily="50" charset="-127"/>
              </a:rPr>
              <a:t>정보통신망법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59370" y="4888424"/>
            <a:ext cx="148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0"/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형   법</a:t>
            </a:r>
          </a:p>
        </p:txBody>
      </p:sp>
      <p:cxnSp>
        <p:nvCxnSpPr>
          <p:cNvPr id="46" name="직선 연결선 45"/>
          <p:cNvCxnSpPr/>
          <p:nvPr/>
        </p:nvCxnSpPr>
        <p:spPr>
          <a:xfrm>
            <a:off x="5283892" y="3477849"/>
            <a:ext cx="0" cy="6521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65EE256C-1E1B-420A-B912-8EC69CAB417B}"/>
              </a:ext>
            </a:extLst>
          </p:cNvPr>
          <p:cNvSpPr/>
          <p:nvPr/>
        </p:nvSpPr>
        <p:spPr>
          <a:xfrm>
            <a:off x="138834" y="2981321"/>
            <a:ext cx="3379553" cy="255847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91817" y="155096"/>
            <a:ext cx="5192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 행위란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518388" y="1446414"/>
            <a:ext cx="8498672" cy="432262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불법정보의 유통 금지 등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 (</a:t>
            </a:r>
            <a:r>
              <a:rPr lang="ko-KR" altLang="en-US" sz="2000" dirty="0" err="1">
                <a:latin typeface="나눔스퀘어" pitchFamily="50" charset="-127"/>
                <a:ea typeface="나눔스퀘어" pitchFamily="50" charset="-127"/>
              </a:rPr>
              <a:t>정보통신망법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 제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44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조의 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7)</a:t>
            </a:r>
            <a:endParaRPr lang="ko-KR" altLang="en-US" sz="2000" dirty="0">
              <a:latin typeface="나눔스퀘어" pitchFamily="50" charset="-127"/>
              <a:ea typeface="나눔스퀘어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8586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776285" y="5913035"/>
            <a:ext cx="8240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fontAlgn="base" latinLnBrk="0">
              <a:buFont typeface="Wingdings" pitchFamily="2" charset="2"/>
              <a:buChar char="§"/>
            </a:pP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폭행 또는 허위 사실을 유포하여 업무를 방해한 경우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폭행죄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허위사실 유포에 의한 명예훼손죄와 공무집행방해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업무방해죄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)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가 모두 성립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33764" y="4279037"/>
            <a:ext cx="6537367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30000"/>
              </a:lnSpc>
            </a:pPr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소리를 지르고 소란을 피우며 수업이나 지도를 방해</a:t>
            </a:r>
            <a:endParaRPr lang="en-US" altLang="ko-KR" sz="24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30000"/>
              </a:lnSpc>
            </a:pPr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결석 처리하면 가만두지 않겠다고 협박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20380" y="5348698"/>
            <a:ext cx="4692310" cy="4403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20000"/>
              </a:lnSpc>
            </a:pP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5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년 이하의 징역</a:t>
            </a: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또는 </a:t>
            </a: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1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천만 원 이하의 벌금</a:t>
            </a:r>
            <a:endParaRPr lang="en-US" altLang="ko-KR" sz="2000" dirty="0">
              <a:solidFill>
                <a:schemeClr val="tx1">
                  <a:lumMod val="95000"/>
                  <a:lumOff val="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3776285" y="5417522"/>
            <a:ext cx="344095" cy="34409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600" dirty="0">
                <a:latin typeface="나눔스퀘어 Bold" pitchFamily="50" charset="-127"/>
                <a:ea typeface="나눔스퀘어 Bold" pitchFamily="50" charset="-127"/>
              </a:rPr>
              <a:t>&gt;</a:t>
            </a:r>
            <a:endParaRPr lang="ko-KR" altLang="en-US" sz="16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52D0A9E-370C-4A16-80FB-795FCFEBF5E9}"/>
              </a:ext>
            </a:extLst>
          </p:cNvPr>
          <p:cNvSpPr/>
          <p:nvPr/>
        </p:nvSpPr>
        <p:spPr>
          <a:xfrm>
            <a:off x="277813" y="2942924"/>
            <a:ext cx="3255096" cy="236313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8138" y="2172603"/>
            <a:ext cx="6781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폭행</a:t>
            </a:r>
            <a:r>
              <a:rPr lang="en-US" altLang="ko-KR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, </a:t>
            </a:r>
            <a:r>
              <a:rPr lang="ko-KR" altLang="en-US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협박</a:t>
            </a:r>
            <a:r>
              <a:rPr lang="en-US" altLang="ko-KR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, </a:t>
            </a:r>
            <a:r>
              <a:rPr lang="ko-KR" altLang="en-US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속임수 등으로</a:t>
            </a:r>
            <a:endParaRPr lang="en-US" altLang="ko-KR" sz="27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  <a:p>
            <a:pPr fontAlgn="base" latinLnBrk="0"/>
            <a:r>
              <a:rPr lang="ko-KR" altLang="en-US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선생님의 지도를 방해하는 행위 </a:t>
            </a:r>
            <a:r>
              <a:rPr lang="en-US" altLang="ko-KR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공무집행방해</a:t>
            </a:r>
            <a:r>
              <a:rPr lang="en-US" altLang="ko-KR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</p:txBody>
      </p:sp>
      <p:sp>
        <p:nvSpPr>
          <p:cNvPr id="15" name="타원 14"/>
          <p:cNvSpPr/>
          <p:nvPr/>
        </p:nvSpPr>
        <p:spPr>
          <a:xfrm>
            <a:off x="3752685" y="4371009"/>
            <a:ext cx="451964" cy="451964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 latinLnBrk="0"/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예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1817" y="155096"/>
            <a:ext cx="5192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 행위란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614057" y="1446414"/>
            <a:ext cx="8403001" cy="432262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공무집행방해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 (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형법 제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136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조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제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137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조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) 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업무방해 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(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제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314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조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)</a:t>
            </a:r>
            <a:endParaRPr lang="ko-KR" altLang="en-US" sz="2000" dirty="0">
              <a:latin typeface="나눔스퀘어" pitchFamily="50" charset="-127"/>
              <a:ea typeface="나눔스퀘어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78138" y="3227754"/>
            <a:ext cx="6149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허위 사실 유포</a:t>
            </a:r>
            <a:r>
              <a:rPr lang="en-US" altLang="ko-KR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, </a:t>
            </a:r>
            <a:r>
              <a:rPr lang="ko-KR" altLang="en-US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속임수</a:t>
            </a:r>
            <a:r>
              <a:rPr lang="en-US" altLang="ko-KR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, </a:t>
            </a:r>
            <a:r>
              <a:rPr lang="ko-KR" altLang="en-US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위력으로</a:t>
            </a:r>
            <a:endParaRPr lang="en-US" altLang="ko-KR" sz="27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  <a:p>
            <a:pPr fontAlgn="base" latinLnBrk="0"/>
            <a:r>
              <a:rPr lang="ko-KR" altLang="en-US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선생님의 지도를 방해하는 행위 </a:t>
            </a:r>
            <a:r>
              <a:rPr lang="en-US" altLang="ko-KR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업무방해</a:t>
            </a:r>
            <a:r>
              <a:rPr lang="en-US" altLang="ko-KR" sz="27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88291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/>
        </p:nvCxnSpPr>
        <p:spPr>
          <a:xfrm>
            <a:off x="3923604" y="1997759"/>
            <a:ext cx="180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/>
          <p:cNvCxnSpPr/>
          <p:nvPr/>
        </p:nvCxnSpPr>
        <p:spPr>
          <a:xfrm>
            <a:off x="3915292" y="2770887"/>
            <a:ext cx="140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/>
          <p:cNvCxnSpPr/>
          <p:nvPr/>
        </p:nvCxnSpPr>
        <p:spPr>
          <a:xfrm>
            <a:off x="3908546" y="4944816"/>
            <a:ext cx="90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/>
          <p:cNvCxnSpPr/>
          <p:nvPr/>
        </p:nvCxnSpPr>
        <p:spPr>
          <a:xfrm>
            <a:off x="3908547" y="3995023"/>
            <a:ext cx="90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0" y="5902036"/>
            <a:ext cx="12192000" cy="965795"/>
          </a:xfrm>
          <a:prstGeom prst="rect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3" name="모서리가 둥근 직사각형 72"/>
          <p:cNvSpPr/>
          <p:nvPr/>
        </p:nvSpPr>
        <p:spPr>
          <a:xfrm>
            <a:off x="2468997" y="3535853"/>
            <a:ext cx="1886886" cy="186420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모서리가 둥근 직사각형 45"/>
          <p:cNvSpPr/>
          <p:nvPr/>
        </p:nvSpPr>
        <p:spPr>
          <a:xfrm>
            <a:off x="2468997" y="2319472"/>
            <a:ext cx="1886886" cy="1017942"/>
          </a:xfrm>
          <a:prstGeom prst="roundRect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2191817" y="297971"/>
            <a:ext cx="786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3200" dirty="0">
                <a:latin typeface="배스킨라빈스 R" pitchFamily="18" charset="-127"/>
                <a:ea typeface="배스킨라빈스 R" pitchFamily="18" charset="-127"/>
              </a:rPr>
              <a:t>교육활동 침해 학생에 대한 조치</a:t>
            </a:r>
            <a:r>
              <a:rPr lang="en-US" altLang="ko-KR" sz="3200" dirty="0">
                <a:latin typeface="배스킨라빈스 R" pitchFamily="18" charset="-127"/>
                <a:ea typeface="배스킨라빈스 R" pitchFamily="18" charset="-127"/>
              </a:rPr>
              <a:t>(</a:t>
            </a:r>
            <a:r>
              <a:rPr lang="ko-KR" altLang="en-US" sz="3200" dirty="0">
                <a:latin typeface="배스킨라빈스 R" pitchFamily="18" charset="-127"/>
                <a:ea typeface="배스킨라빈스 R" pitchFamily="18" charset="-127"/>
              </a:rPr>
              <a:t>교권보호위원회</a:t>
            </a:r>
            <a:r>
              <a:rPr lang="en-US" altLang="ko-KR" sz="3200" dirty="0">
                <a:latin typeface="배스킨라빈스 R" pitchFamily="18" charset="-127"/>
                <a:ea typeface="배스킨라빈스 R" pitchFamily="18" charset="-127"/>
              </a:rPr>
              <a:t>)</a:t>
            </a:r>
            <a:endParaRPr lang="ko-KR" altLang="en-US" sz="32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2468997" y="1808550"/>
            <a:ext cx="1886886" cy="41167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모서리가 둥근 직사각형 11"/>
          <p:cNvSpPr/>
          <p:nvPr/>
        </p:nvSpPr>
        <p:spPr>
          <a:xfrm>
            <a:off x="6642773" y="1766097"/>
            <a:ext cx="2734329" cy="41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2800" kern="1200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6642773" y="2267218"/>
            <a:ext cx="2734329" cy="41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2800" kern="1200"/>
          </a:p>
        </p:txBody>
      </p:sp>
      <p:sp>
        <p:nvSpPr>
          <p:cNvPr id="36" name="모서리가 둥근 직사각형 35"/>
          <p:cNvSpPr/>
          <p:nvPr/>
        </p:nvSpPr>
        <p:spPr>
          <a:xfrm>
            <a:off x="5723529" y="1766097"/>
            <a:ext cx="651843" cy="41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모서리가 둥근 직사각형 36"/>
          <p:cNvSpPr/>
          <p:nvPr/>
        </p:nvSpPr>
        <p:spPr>
          <a:xfrm>
            <a:off x="5723529" y="2267218"/>
            <a:ext cx="651843" cy="41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모서리가 둥근 직사각형 37"/>
          <p:cNvSpPr/>
          <p:nvPr/>
        </p:nvSpPr>
        <p:spPr>
          <a:xfrm>
            <a:off x="6642773" y="2734688"/>
            <a:ext cx="2734329" cy="6027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2800" kern="1200"/>
          </a:p>
        </p:txBody>
      </p:sp>
      <p:sp>
        <p:nvSpPr>
          <p:cNvPr id="39" name="모서리가 둥근 직사각형 38"/>
          <p:cNvSpPr/>
          <p:nvPr/>
        </p:nvSpPr>
        <p:spPr>
          <a:xfrm>
            <a:off x="5723529" y="2846253"/>
            <a:ext cx="651843" cy="41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모서리가 둥근 직사각형 40"/>
          <p:cNvSpPr/>
          <p:nvPr/>
        </p:nvSpPr>
        <p:spPr>
          <a:xfrm>
            <a:off x="6642773" y="3535853"/>
            <a:ext cx="2734329" cy="41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2800" kern="1200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5723529" y="3543473"/>
            <a:ext cx="651843" cy="41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모서리가 둥근 직사각형 43"/>
          <p:cNvSpPr/>
          <p:nvPr/>
        </p:nvSpPr>
        <p:spPr>
          <a:xfrm>
            <a:off x="6642773" y="3992854"/>
            <a:ext cx="2734329" cy="41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2800" kern="1200"/>
          </a:p>
        </p:txBody>
      </p:sp>
      <p:sp>
        <p:nvSpPr>
          <p:cNvPr id="45" name="모서리가 둥근 직사각형 44"/>
          <p:cNvSpPr/>
          <p:nvPr/>
        </p:nvSpPr>
        <p:spPr>
          <a:xfrm>
            <a:off x="5723529" y="4008094"/>
            <a:ext cx="651843" cy="41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모서리가 둥근 직사각형 46"/>
          <p:cNvSpPr/>
          <p:nvPr/>
        </p:nvSpPr>
        <p:spPr>
          <a:xfrm>
            <a:off x="6642773" y="4530620"/>
            <a:ext cx="2734329" cy="41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2800" kern="1200"/>
          </a:p>
        </p:txBody>
      </p:sp>
      <p:sp>
        <p:nvSpPr>
          <p:cNvPr id="48" name="모서리가 둥근 직사각형 47"/>
          <p:cNvSpPr/>
          <p:nvPr/>
        </p:nvSpPr>
        <p:spPr>
          <a:xfrm>
            <a:off x="5723529" y="4530620"/>
            <a:ext cx="651843" cy="41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9" name="모서리가 둥근 직사각형 48"/>
          <p:cNvSpPr/>
          <p:nvPr/>
        </p:nvSpPr>
        <p:spPr>
          <a:xfrm>
            <a:off x="6642773" y="4988385"/>
            <a:ext cx="2734329" cy="41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2800" kern="1200" dirty="0"/>
              <a:t> </a:t>
            </a:r>
            <a:endParaRPr lang="ko-KR" altLang="en-US" sz="2800" kern="1200" dirty="0"/>
          </a:p>
        </p:txBody>
      </p:sp>
      <p:sp>
        <p:nvSpPr>
          <p:cNvPr id="50" name="모서리가 둥근 직사각형 49"/>
          <p:cNvSpPr/>
          <p:nvPr/>
        </p:nvSpPr>
        <p:spPr>
          <a:xfrm>
            <a:off x="5723529" y="4988385"/>
            <a:ext cx="651843" cy="4116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1" name="모서리가 둥근 직사각형 50"/>
          <p:cNvSpPr/>
          <p:nvPr/>
        </p:nvSpPr>
        <p:spPr>
          <a:xfrm>
            <a:off x="4805296" y="3635680"/>
            <a:ext cx="538714" cy="68215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2" name="모서리가 둥근 직사각형 51"/>
          <p:cNvSpPr/>
          <p:nvPr/>
        </p:nvSpPr>
        <p:spPr>
          <a:xfrm>
            <a:off x="4805296" y="4623466"/>
            <a:ext cx="538714" cy="67890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3" name="TextBox 52"/>
          <p:cNvSpPr txBox="1"/>
          <p:nvPr/>
        </p:nvSpPr>
        <p:spPr>
          <a:xfrm>
            <a:off x="3932930" y="6063423"/>
            <a:ext cx="5682966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‘심각성</a:t>
            </a:r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지속성</a:t>
            </a:r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고의성</a:t>
            </a:r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반성 정도</a:t>
            </a:r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관계회복 정도</a:t>
            </a:r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선도 가능성 등’ </a:t>
            </a:r>
            <a:endParaRPr lang="en-US" altLang="ko-KR" sz="16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fontAlgn="base">
              <a:lnSpc>
                <a:spcPct val="120000"/>
              </a:lnSpc>
            </a:pP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제대로 반성하고</a:t>
            </a:r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신속히 사과하면 조치를 경감할 수 있습니다</a:t>
            </a:r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16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45873" y="1837696"/>
            <a:ext cx="103425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7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교내 선도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18313" y="2496989"/>
            <a:ext cx="10342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17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외부 기관</a:t>
            </a:r>
          </a:p>
          <a:p>
            <a:pPr fontAlgn="base" latinLnBrk="0"/>
            <a:r>
              <a:rPr lang="ko-KR" altLang="en-US" sz="17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연계 선도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94179" y="4124791"/>
            <a:ext cx="103425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 latinLnBrk="0"/>
            <a:r>
              <a:rPr lang="ko-KR" altLang="en-US" sz="17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교육</a:t>
            </a:r>
            <a:r>
              <a:rPr lang="en-US" altLang="ko-KR" sz="17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7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환경</a:t>
            </a:r>
          </a:p>
          <a:p>
            <a:pPr algn="ctr" fontAlgn="base" latinLnBrk="0"/>
            <a:r>
              <a:rPr lang="ko-KR" altLang="en-US" sz="17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변화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811244" y="1823153"/>
            <a:ext cx="476412" cy="267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latin typeface="나눔스퀘어 Bold" pitchFamily="50" charset="-127"/>
                <a:ea typeface="나눔스퀘어 Bold" pitchFamily="50" charset="-127"/>
              </a:rPr>
              <a:t>1</a:t>
            </a:r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호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1244" y="2339514"/>
            <a:ext cx="476412" cy="267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latin typeface="나눔스퀘어 Bold" pitchFamily="50" charset="-127"/>
                <a:ea typeface="나눔스퀘어 Bold" pitchFamily="50" charset="-127"/>
              </a:rPr>
              <a:t>2</a:t>
            </a:r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호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811244" y="2918325"/>
            <a:ext cx="476412" cy="267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latin typeface="나눔스퀘어 Bold" pitchFamily="50" charset="-127"/>
                <a:ea typeface="나눔스퀘어 Bold" pitchFamily="50" charset="-127"/>
              </a:rPr>
              <a:t>3</a:t>
            </a:r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호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11244" y="3615769"/>
            <a:ext cx="476412" cy="267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latin typeface="나눔스퀘어 Bold" pitchFamily="50" charset="-127"/>
                <a:ea typeface="나눔스퀘어 Bold" pitchFamily="50" charset="-127"/>
              </a:rPr>
              <a:t>4</a:t>
            </a:r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호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811244" y="4080390"/>
            <a:ext cx="476412" cy="267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latin typeface="나눔스퀘어 Bold" pitchFamily="50" charset="-127"/>
                <a:ea typeface="나눔스퀘어 Bold" pitchFamily="50" charset="-127"/>
              </a:rPr>
              <a:t>5</a:t>
            </a:r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호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811244" y="4602916"/>
            <a:ext cx="476412" cy="267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latin typeface="나눔스퀘어 Bold" pitchFamily="50" charset="-127"/>
                <a:ea typeface="나눔스퀘어 Bold" pitchFamily="50" charset="-127"/>
              </a:rPr>
              <a:t>6</a:t>
            </a:r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호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811244" y="5060681"/>
            <a:ext cx="476412" cy="267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latin typeface="나눔스퀘어 Bold" pitchFamily="50" charset="-127"/>
                <a:ea typeface="나눔스퀘어 Bold" pitchFamily="50" charset="-127"/>
              </a:rPr>
              <a:t>7</a:t>
            </a:r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호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894956" y="3699760"/>
            <a:ext cx="359394" cy="553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교</a:t>
            </a:r>
            <a:endParaRPr lang="en-US" altLang="ko-KR" sz="15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내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894956" y="4677606"/>
            <a:ext cx="359394" cy="553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교</a:t>
            </a:r>
            <a:endParaRPr lang="en-US" altLang="ko-KR" sz="1500" dirty="0"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외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282013" y="1824815"/>
            <a:ext cx="1455848" cy="293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학교에서의 봉사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568150" y="2326770"/>
            <a:ext cx="883575" cy="293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사회봉사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709741" y="2759052"/>
            <a:ext cx="2600393" cy="553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1500" dirty="0" err="1">
                <a:latin typeface="나눔스퀘어 Bold" pitchFamily="50" charset="-127"/>
                <a:ea typeface="나눔스퀘어 Bold" pitchFamily="50" charset="-127"/>
              </a:rPr>
              <a:t>학내외</a:t>
            </a:r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 전문가에 의한 특별교육</a:t>
            </a:r>
          </a:p>
          <a:p>
            <a:pPr fontAlgn="base" latinLnBrk="0"/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이수 또는 심리치료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568150" y="3597472"/>
            <a:ext cx="883575" cy="293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출석정지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568150" y="4059070"/>
            <a:ext cx="883575" cy="293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학급교체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742876" y="4584594"/>
            <a:ext cx="534122" cy="293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전학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568150" y="5046192"/>
            <a:ext cx="883575" cy="293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1500" dirty="0">
                <a:latin typeface="나눔스퀘어 Bold" pitchFamily="50" charset="-127"/>
                <a:ea typeface="나눔스퀘어 Bold" pitchFamily="50" charset="-127"/>
              </a:rPr>
              <a:t>퇴학처분</a:t>
            </a:r>
          </a:p>
        </p:txBody>
      </p:sp>
      <p:cxnSp>
        <p:nvCxnSpPr>
          <p:cNvPr id="76" name="직선 연결선 75"/>
          <p:cNvCxnSpPr/>
          <p:nvPr/>
        </p:nvCxnSpPr>
        <p:spPr>
          <a:xfrm>
            <a:off x="5353997" y="4936503"/>
            <a:ext cx="2400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꺾인 연결선 6"/>
          <p:cNvCxnSpPr/>
          <p:nvPr/>
        </p:nvCxnSpPr>
        <p:spPr>
          <a:xfrm rot="10800000" flipV="1">
            <a:off x="5715934" y="3752806"/>
            <a:ext cx="3343" cy="435037"/>
          </a:xfrm>
          <a:prstGeom prst="bentConnector3">
            <a:avLst>
              <a:gd name="adj1" fmla="val 358791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꺾인 연결선 76"/>
          <p:cNvCxnSpPr/>
          <p:nvPr/>
        </p:nvCxnSpPr>
        <p:spPr>
          <a:xfrm rot="10800000" flipV="1">
            <a:off x="5715934" y="4715103"/>
            <a:ext cx="3343" cy="435037"/>
          </a:xfrm>
          <a:prstGeom prst="bentConnector3">
            <a:avLst>
              <a:gd name="adj1" fmla="val 358791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연결선 78"/>
          <p:cNvCxnSpPr/>
          <p:nvPr/>
        </p:nvCxnSpPr>
        <p:spPr>
          <a:xfrm>
            <a:off x="5353997" y="3995023"/>
            <a:ext cx="24002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꺾인 연결선 81"/>
          <p:cNvCxnSpPr/>
          <p:nvPr/>
        </p:nvCxnSpPr>
        <p:spPr>
          <a:xfrm rot="10800000" flipV="1">
            <a:off x="5711833" y="2466089"/>
            <a:ext cx="11545" cy="579035"/>
          </a:xfrm>
          <a:prstGeom prst="bentConnector3">
            <a:avLst>
              <a:gd name="adj1" fmla="val 3587913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>
            <a:off x="6378938" y="1978799"/>
            <a:ext cx="2558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연결선 83"/>
          <p:cNvCxnSpPr/>
          <p:nvPr/>
        </p:nvCxnSpPr>
        <p:spPr>
          <a:xfrm>
            <a:off x="6378938" y="2482855"/>
            <a:ext cx="2558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연결선 84"/>
          <p:cNvCxnSpPr/>
          <p:nvPr/>
        </p:nvCxnSpPr>
        <p:spPr>
          <a:xfrm>
            <a:off x="6378938" y="3048281"/>
            <a:ext cx="2558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/>
          <p:nvPr/>
        </p:nvCxnSpPr>
        <p:spPr>
          <a:xfrm>
            <a:off x="6378938" y="3767132"/>
            <a:ext cx="2558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86"/>
          <p:cNvCxnSpPr/>
          <p:nvPr/>
        </p:nvCxnSpPr>
        <p:spPr>
          <a:xfrm>
            <a:off x="6378938" y="4211047"/>
            <a:ext cx="2558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연결선 87"/>
          <p:cNvCxnSpPr/>
          <p:nvPr/>
        </p:nvCxnSpPr>
        <p:spPr>
          <a:xfrm>
            <a:off x="6378938" y="4731878"/>
            <a:ext cx="2558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연결선 88"/>
          <p:cNvCxnSpPr/>
          <p:nvPr/>
        </p:nvCxnSpPr>
        <p:spPr>
          <a:xfrm>
            <a:off x="6378938" y="5175793"/>
            <a:ext cx="25585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486500" y="6130592"/>
            <a:ext cx="1210588" cy="475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ko-KR" altLang="en-US" sz="22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심의기준</a:t>
            </a:r>
          </a:p>
        </p:txBody>
      </p:sp>
      <p:cxnSp>
        <p:nvCxnSpPr>
          <p:cNvPr id="96" name="직선 연결선 95"/>
          <p:cNvCxnSpPr/>
          <p:nvPr/>
        </p:nvCxnSpPr>
        <p:spPr>
          <a:xfrm>
            <a:off x="3796844" y="6163844"/>
            <a:ext cx="0" cy="4751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898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9"/>
          <a:stretch/>
        </p:blipFill>
        <p:spPr bwMode="auto">
          <a:xfrm>
            <a:off x="8330652" y="2402484"/>
            <a:ext cx="3861348" cy="41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91817" y="155096"/>
            <a:ext cx="724108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소년법 제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32</a:t>
            </a:r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조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(</a:t>
            </a:r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보호처분의 결정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)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606" y="2323872"/>
            <a:ext cx="761298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200000"/>
              </a:lnSpc>
              <a:tabLst>
                <a:tab pos="361950" algn="l"/>
              </a:tabLst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보호자 또는 보호자를 대신하여 소년을 보호할 수 있는 자에게 감호 위탁</a:t>
            </a:r>
            <a:endParaRPr lang="en-US" altLang="ko-KR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>
              <a:lnSpc>
                <a:spcPct val="200000"/>
              </a:lnSpc>
              <a:tabLst>
                <a:tab pos="361950" algn="l"/>
              </a:tabLst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수강명령 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(100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시간 이내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>
              <a:lnSpc>
                <a:spcPct val="200000"/>
              </a:lnSpc>
              <a:tabLst>
                <a:tab pos="361950" algn="l"/>
              </a:tabLst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사회봉사명령 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(200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시간 이내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>
              <a:lnSpc>
                <a:spcPct val="200000"/>
              </a:lnSpc>
              <a:tabLst>
                <a:tab pos="361950" algn="l"/>
              </a:tabLst>
            </a:pPr>
            <a:r>
              <a:rPr lang="ko-KR" altLang="en-US" sz="2000" dirty="0" err="1">
                <a:latin typeface="나눔스퀘어 Bold" pitchFamily="50" charset="-127"/>
                <a:ea typeface="나눔스퀘어 Bold" pitchFamily="50" charset="-127"/>
              </a:rPr>
              <a:t>보호관찰관의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 단기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短期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)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보호관찰 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(1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년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>
              <a:lnSpc>
                <a:spcPct val="200000"/>
              </a:lnSpc>
              <a:tabLst>
                <a:tab pos="361950" algn="l"/>
              </a:tabLst>
            </a:pPr>
            <a:r>
              <a:rPr lang="ko-KR" altLang="en-US" sz="2000" dirty="0" err="1">
                <a:latin typeface="나눔스퀘어 Bold" pitchFamily="50" charset="-127"/>
                <a:ea typeface="나눔스퀘어 Bold" pitchFamily="50" charset="-127"/>
              </a:rPr>
              <a:t>보호관찰관의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 장기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2000" dirty="0">
                <a:latin typeface="맑은 고딕" pitchFamily="50" charset="-127"/>
                <a:ea typeface="맑은 고딕" pitchFamily="50" charset="-127"/>
              </a:rPr>
              <a:t>長期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)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보호관찰 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(2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년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191817" y="1442093"/>
            <a:ext cx="605486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ko-KR" altLang="en-US" sz="23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심각한 침해 행위는 법원에서 재판을 받을 수 있음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51254" y="5653755"/>
            <a:ext cx="7003840" cy="73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600" dirty="0">
                <a:latin typeface="나눔스퀘어 Bold" pitchFamily="50" charset="-127"/>
                <a:ea typeface="나눔스퀘어 Bold" pitchFamily="50" charset="-127"/>
              </a:rPr>
              <a:t>외출제한</a:t>
            </a:r>
            <a:r>
              <a:rPr lang="en-US" altLang="ko-KR" sz="16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dirty="0">
                <a:latin typeface="나눔스퀘어 Bold" pitchFamily="50" charset="-127"/>
                <a:ea typeface="나눔스퀘어 Bold" pitchFamily="50" charset="-127"/>
              </a:rPr>
              <a:t>정신과 진료</a:t>
            </a:r>
            <a:r>
              <a:rPr lang="en-US" altLang="ko-KR" sz="16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dirty="0">
                <a:latin typeface="나눔스퀘어 Bold" pitchFamily="50" charset="-127"/>
                <a:ea typeface="나눔스퀘어 Bold" pitchFamily="50" charset="-127"/>
              </a:rPr>
              <a:t>성실한 학업유지 등</a:t>
            </a:r>
          </a:p>
          <a:p>
            <a:pPr fontAlgn="base">
              <a:lnSpc>
                <a:spcPct val="130000"/>
              </a:lnSpc>
            </a:pPr>
            <a:r>
              <a:rPr lang="ko-KR" altLang="en-US" sz="1600" dirty="0" err="1">
                <a:latin typeface="나눔스퀘어 Bold" pitchFamily="50" charset="-127"/>
                <a:ea typeface="나눔스퀘어 Bold" pitchFamily="50" charset="-127"/>
              </a:rPr>
              <a:t>보호관찰관의</a:t>
            </a:r>
            <a:r>
              <a:rPr lang="ko-KR" altLang="en-US" sz="1600" dirty="0">
                <a:latin typeface="나눔스퀘어 Bold" pitchFamily="50" charset="-127"/>
                <a:ea typeface="나눔스퀘어 Bold" pitchFamily="50" charset="-127"/>
              </a:rPr>
              <a:t> 지도</a:t>
            </a:r>
            <a:r>
              <a:rPr lang="en-US" altLang="ko-KR" sz="1600" dirty="0">
                <a:latin typeface="나눔스퀘어 Bold" pitchFamily="50" charset="-127"/>
                <a:ea typeface="나눔스퀘어 Bold" pitchFamily="50" charset="-127"/>
              </a:rPr>
              <a:t>·</a:t>
            </a:r>
            <a:r>
              <a:rPr lang="ko-KR" altLang="en-US" sz="1600" dirty="0">
                <a:latin typeface="나눔스퀘어 Bold" pitchFamily="50" charset="-127"/>
                <a:ea typeface="나눔스퀘어 Bold" pitchFamily="50" charset="-127"/>
              </a:rPr>
              <a:t>감독을 통해 준수사항을 지키도록 하여 </a:t>
            </a:r>
            <a:r>
              <a:rPr lang="ko-KR" altLang="en-US" sz="1600" dirty="0" err="1">
                <a:latin typeface="나눔스퀘어 Bold" pitchFamily="50" charset="-127"/>
                <a:ea typeface="나눔스퀘어 Bold" pitchFamily="50" charset="-127"/>
              </a:rPr>
              <a:t>범죄성을</a:t>
            </a:r>
            <a:r>
              <a:rPr lang="ko-KR" altLang="en-US" sz="1600" dirty="0">
                <a:latin typeface="나눔스퀘어 Bold" pitchFamily="50" charset="-127"/>
                <a:ea typeface="나눔스퀘어 Bold" pitchFamily="50" charset="-127"/>
              </a:rPr>
              <a:t> 개선하는 정책</a:t>
            </a:r>
          </a:p>
        </p:txBody>
      </p:sp>
      <p:sp>
        <p:nvSpPr>
          <p:cNvPr id="20" name="타원 19"/>
          <p:cNvSpPr/>
          <p:nvPr/>
        </p:nvSpPr>
        <p:spPr>
          <a:xfrm>
            <a:off x="550606" y="2530300"/>
            <a:ext cx="429110" cy="429110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550606" y="3156050"/>
            <a:ext cx="429110" cy="4291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550606" y="3737560"/>
            <a:ext cx="429110" cy="429110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3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550606" y="4363310"/>
            <a:ext cx="429110" cy="4291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4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555496" y="4954652"/>
            <a:ext cx="429110" cy="429110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5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" name="오각형 2"/>
          <p:cNvSpPr/>
          <p:nvPr/>
        </p:nvSpPr>
        <p:spPr>
          <a:xfrm>
            <a:off x="555495" y="5737550"/>
            <a:ext cx="1785927" cy="619217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보호관찰이란</a:t>
            </a:r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?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3381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91817" y="155096"/>
            <a:ext cx="724108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소년법 제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32</a:t>
            </a:r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조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(</a:t>
            </a:r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보호처분의 결정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)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3947" y="2335916"/>
            <a:ext cx="783419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200000"/>
              </a:lnSpc>
              <a:tabLst>
                <a:tab pos="361950" algn="l"/>
              </a:tabLst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「아동복지법」에 따른 아동복지시설이나 그 밖의 소년보호시설에 감호 위탁</a:t>
            </a:r>
            <a:endParaRPr lang="en-US" altLang="ko-KR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>
              <a:lnSpc>
                <a:spcPct val="200000"/>
              </a:lnSpc>
              <a:tabLst>
                <a:tab pos="361950" algn="l"/>
              </a:tabLst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병원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요양소 또는 「보호소년 등의 처우에 관한 법률」에 </a:t>
            </a:r>
            <a:endParaRPr lang="en-US" altLang="ko-KR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>
              <a:tabLst>
                <a:tab pos="361950" algn="l"/>
              </a:tabLst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따른 소년의료보호시설에 위탁</a:t>
            </a:r>
          </a:p>
          <a:p>
            <a:pPr fontAlgn="base">
              <a:lnSpc>
                <a:spcPct val="200000"/>
              </a:lnSpc>
              <a:tabLst>
                <a:tab pos="361950" algn="l"/>
              </a:tabLst>
            </a:pP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1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개월 이내의 소년원 송치</a:t>
            </a:r>
          </a:p>
          <a:p>
            <a:pPr fontAlgn="base">
              <a:lnSpc>
                <a:spcPct val="200000"/>
              </a:lnSpc>
              <a:tabLst>
                <a:tab pos="361950" algn="l"/>
              </a:tabLst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단기 소년원 송치 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(6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개월 이내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>
              <a:lnSpc>
                <a:spcPct val="200000"/>
              </a:lnSpc>
              <a:tabLst>
                <a:tab pos="361950" algn="l"/>
              </a:tabLst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장기 소년원 송치 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(2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년 이내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191817" y="1442093"/>
            <a:ext cx="605486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ko-KR" altLang="en-US" sz="23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심각한 침해 행위는 법원에서 재판을 받을 수 있음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101" y="5883735"/>
            <a:ext cx="7173759" cy="7325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en-US" altLang="ko-KR" sz="1600" dirty="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※</a:t>
            </a:r>
            <a:r>
              <a:rPr lang="en-US" altLang="ko-KR" sz="1600" dirty="0">
                <a:latin typeface="나눔스퀘어 Bold" pitchFamily="50" charset="-127"/>
                <a:ea typeface="나눔스퀘어 Bold" pitchFamily="50" charset="-127"/>
              </a:rPr>
              <a:t>  </a:t>
            </a:r>
            <a:r>
              <a:rPr lang="ko-KR" altLang="en-US" sz="1600" dirty="0">
                <a:latin typeface="나눔스퀘어 Bold" pitchFamily="50" charset="-127"/>
                <a:ea typeface="나눔스퀘어 Bold" pitchFamily="50" charset="-127"/>
              </a:rPr>
              <a:t>학생이라도 심각한 사건은 벌금과 징역 등으로 처벌하고 전과 기록이 남을 수 있음</a:t>
            </a:r>
          </a:p>
          <a:p>
            <a:pPr fontAlgn="base">
              <a:lnSpc>
                <a:spcPct val="130000"/>
              </a:lnSpc>
            </a:pPr>
            <a:r>
              <a:rPr lang="ko-KR" altLang="en-US" sz="1600" dirty="0">
                <a:latin typeface="나눔스퀘어 Bold" pitchFamily="50" charset="-127"/>
                <a:ea typeface="나눔스퀘어 Bold" pitchFamily="50" charset="-127"/>
              </a:rPr>
              <a:t>      금전적인 손해배상</a:t>
            </a:r>
            <a:r>
              <a:rPr lang="en-US" altLang="ko-KR" sz="16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600" dirty="0">
                <a:latin typeface="나눔스퀘어 Bold" pitchFamily="50" charset="-127"/>
                <a:ea typeface="나눔스퀘어 Bold" pitchFamily="50" charset="-127"/>
              </a:rPr>
              <a:t>치료비</a:t>
            </a:r>
            <a:r>
              <a:rPr lang="en-US" altLang="ko-KR" sz="16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dirty="0">
                <a:latin typeface="나눔스퀘어 Bold" pitchFamily="50" charset="-127"/>
                <a:ea typeface="나눔스퀘어 Bold" pitchFamily="50" charset="-127"/>
              </a:rPr>
              <a:t>위자료 등 정신적 피해보상</a:t>
            </a:r>
            <a:r>
              <a:rPr lang="en-US" altLang="ko-KR" sz="1600" dirty="0">
                <a:latin typeface="나눔스퀘어 Bold" pitchFamily="50" charset="-127"/>
                <a:ea typeface="나눔스퀘어 Bold" pitchFamily="50" charset="-127"/>
              </a:rPr>
              <a:t>)</a:t>
            </a:r>
            <a:r>
              <a:rPr lang="ko-KR" altLang="en-US" sz="1600" dirty="0">
                <a:latin typeface="나눔스퀘어 Bold" pitchFamily="50" charset="-127"/>
                <a:ea typeface="나눔스퀘어 Bold" pitchFamily="50" charset="-127"/>
              </a:rPr>
              <a:t>을 해야 할 수 있음</a:t>
            </a:r>
          </a:p>
        </p:txBody>
      </p:sp>
      <p:sp>
        <p:nvSpPr>
          <p:cNvPr id="16" name="타원 15"/>
          <p:cNvSpPr/>
          <p:nvPr/>
        </p:nvSpPr>
        <p:spPr>
          <a:xfrm>
            <a:off x="550606" y="2530300"/>
            <a:ext cx="429110" cy="429110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6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550606" y="3156050"/>
            <a:ext cx="429110" cy="4291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7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550606" y="4081680"/>
            <a:ext cx="429110" cy="429110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8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550606" y="4707430"/>
            <a:ext cx="429110" cy="42911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9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55496" y="5298772"/>
            <a:ext cx="429110" cy="429110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10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9" r="33271"/>
          <a:stretch/>
        </p:blipFill>
        <p:spPr bwMode="auto">
          <a:xfrm>
            <a:off x="9823269" y="2054943"/>
            <a:ext cx="2368731" cy="480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96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1" y="0"/>
            <a:ext cx="12191999" cy="6866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315483" cy="6858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0465"/>
            <a:ext cx="3962400" cy="7661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799" y="1101210"/>
            <a:ext cx="1885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ko-KR" altLang="en-US" sz="8000" dirty="0">
                <a:latin typeface="배스킨라빈스 R" pitchFamily="18" charset="-127"/>
                <a:ea typeface="배스킨라빈스 R" pitchFamily="18" charset="-127"/>
              </a:rPr>
              <a:t>목차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9269" y="716813"/>
            <a:ext cx="39869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교육활동 침해행위 예방교육</a:t>
            </a:r>
          </a:p>
        </p:txBody>
      </p:sp>
      <p:sp>
        <p:nvSpPr>
          <p:cNvPr id="10" name="타원 9"/>
          <p:cNvSpPr/>
          <p:nvPr/>
        </p:nvSpPr>
        <p:spPr>
          <a:xfrm>
            <a:off x="5873217" y="867262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169269" y="1290041"/>
            <a:ext cx="32592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교육활동 침해 행위란</a:t>
            </a:r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?</a:t>
            </a:r>
            <a:endParaRPr lang="ko-KR" altLang="en-US" sz="260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5873217" y="1440490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200508" y="5990738"/>
            <a:ext cx="22958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생각해봅시다</a:t>
            </a:r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260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5904456" y="6141187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6258803" y="1826592"/>
            <a:ext cx="5891356" cy="3051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itchFamily="34" charset="0"/>
              <a:buChar char="•"/>
              <a:tabLst>
                <a:tab pos="87313" algn="l"/>
              </a:tabLst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폭행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형법 제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260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),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상해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형법 제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257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)</a:t>
            </a:r>
          </a:p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itchFamily="34" charset="0"/>
              <a:buChar char="•"/>
              <a:tabLst>
                <a:tab pos="87313" algn="l"/>
              </a:tabLst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협박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형법 제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283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itchFamily="34" charset="0"/>
              <a:buChar char="•"/>
              <a:tabLst>
                <a:tab pos="87313" algn="l"/>
              </a:tabLst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명예훼손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형법 제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307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)</a:t>
            </a:r>
          </a:p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itchFamily="34" charset="0"/>
              <a:buChar char="•"/>
              <a:tabLst>
                <a:tab pos="87313" algn="l"/>
              </a:tabLst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모욕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형법 제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311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itchFamily="34" charset="0"/>
              <a:buChar char="•"/>
              <a:tabLst>
                <a:tab pos="87313" algn="l"/>
              </a:tabLst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재물손괴 등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형법 제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366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),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공용서류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공용물의 파괴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형법 제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141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itchFamily="34" charset="0"/>
              <a:buChar char="•"/>
              <a:tabLst>
                <a:tab pos="87313" algn="l"/>
              </a:tabLst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성희롱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교원의 영상</a:t>
            </a:r>
            <a:r>
              <a:rPr lang="en-US" altLang="ko-KR" dirty="0"/>
              <a:t>·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화상</a:t>
            </a:r>
            <a:r>
              <a:rPr lang="en-US" altLang="ko-KR" dirty="0"/>
              <a:t>·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음성 등을 촬영</a:t>
            </a:r>
            <a:r>
              <a:rPr lang="en-US" altLang="ko-KR" sz="1400" dirty="0"/>
              <a:t>·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녹화</a:t>
            </a:r>
            <a:r>
              <a:rPr lang="en-US" altLang="ko-KR" sz="1400" dirty="0"/>
              <a:t>·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녹음</a:t>
            </a:r>
            <a:r>
              <a:rPr lang="en-US" altLang="ko-KR" sz="1400" dirty="0"/>
              <a:t>·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합성하여 </a:t>
            </a:r>
            <a:endParaRPr lang="en-US" altLang="ko-KR" sz="14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50000"/>
              </a:lnSpc>
              <a:buClr>
                <a:srgbClr val="7EBD36"/>
              </a:buClr>
              <a:buSzPct val="100000"/>
              <a:tabLst>
                <a:tab pos="87313" algn="l"/>
              </a:tabLst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    무단으로 배포하는 행위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교육활동 침해 행위 고시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itchFamily="34" charset="0"/>
              <a:buChar char="•"/>
              <a:tabLst>
                <a:tab pos="87313" algn="l"/>
              </a:tabLst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공무집행방해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형법 제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136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제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137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) 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업무방해 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형법 제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314</a:t>
            </a: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조</a:t>
            </a:r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)</a:t>
            </a:r>
          </a:p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itchFamily="34" charset="0"/>
              <a:buChar char="•"/>
              <a:tabLst>
                <a:tab pos="87313" algn="l"/>
              </a:tabLst>
            </a:pPr>
            <a:r>
              <a:rPr lang="ko-KR" altLang="en-US" sz="1400" dirty="0">
                <a:latin typeface="나눔스퀘어 Bold" pitchFamily="50" charset="-127"/>
                <a:ea typeface="나눔스퀘어 Bold" pitchFamily="50" charset="-127"/>
              </a:rPr>
              <a:t>교원의 정당한 생활지도에 불응하여 의도적으로 방해하는 행위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00508" y="4968319"/>
            <a:ext cx="3908442" cy="1004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교육활동 침해</a:t>
            </a:r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학생에 </a:t>
            </a:r>
            <a:endParaRPr lang="en-US" altLang="ko-KR" sz="260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14000"/>
              </a:lnSpc>
            </a:pPr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대한 조치 </a:t>
            </a:r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교권보호위원회</a:t>
            </a:r>
            <a:r>
              <a:rPr lang="en-US" altLang="ko-K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260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5904456" y="5374864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9672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대각선 방향의 모서리가 둥근 사각형 24"/>
          <p:cNvSpPr/>
          <p:nvPr/>
        </p:nvSpPr>
        <p:spPr>
          <a:xfrm>
            <a:off x="6328174" y="5754670"/>
            <a:ext cx="5640865" cy="865239"/>
          </a:xfrm>
          <a:prstGeom prst="round2DiagRect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" name="대각선 방향의 모서리가 둥근 사각형 5"/>
          <p:cNvSpPr/>
          <p:nvPr/>
        </p:nvSpPr>
        <p:spPr>
          <a:xfrm>
            <a:off x="203369" y="5754670"/>
            <a:ext cx="5640865" cy="865239"/>
          </a:xfrm>
          <a:prstGeom prst="round2DiagRect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163" y="4357266"/>
            <a:ext cx="5333511" cy="1172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30000"/>
              </a:lnSpc>
            </a:pP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선생님이 꾸중하실 때는 억울한 점을 말하기 전에 우선</a:t>
            </a:r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, </a:t>
            </a:r>
          </a:p>
          <a:p>
            <a:pPr algn="ctr" fontAlgn="base">
              <a:lnSpc>
                <a:spcPct val="130000"/>
              </a:lnSpc>
            </a:pP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차분히 글로 정리해보거나 자신이 잘못한 부분을</a:t>
            </a:r>
            <a:endParaRPr lang="en-US" altLang="ko-KR" dirty="0">
              <a:latin typeface="나눔스퀘어 Bold" pitchFamily="50" charset="-127"/>
              <a:ea typeface="나눔스퀘어 Bold" pitchFamily="50" charset="-127"/>
            </a:endParaRPr>
          </a:p>
          <a:p>
            <a:pPr algn="ctr" fontAlgn="base">
              <a:lnSpc>
                <a:spcPct val="130000"/>
              </a:lnSpc>
            </a:pP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먼저 생각해서 인정하고 정중히 </a:t>
            </a:r>
            <a:r>
              <a:rPr lang="ko-KR" altLang="en-US" dirty="0" err="1">
                <a:latin typeface="나눔스퀘어 Bold" pitchFamily="50" charset="-127"/>
                <a:ea typeface="나눔스퀘어 Bold" pitchFamily="50" charset="-127"/>
              </a:rPr>
              <a:t>사과드립니다</a:t>
            </a:r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510" y="5888466"/>
            <a:ext cx="5573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16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반듯한 자세와 차분한 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목소리로</a:t>
            </a:r>
          </a:p>
          <a:p>
            <a:pPr algn="ctr" fontAlgn="base"/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~~ 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행동을 해서 죄송합니다</a:t>
            </a:r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 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앞으로는 더 조심하겠습니다</a:t>
            </a:r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16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91817" y="164963"/>
            <a:ext cx="546976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선생님과 대화하는 방법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7255" y="4337182"/>
            <a:ext cx="5500224" cy="1172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30000"/>
              </a:lnSpc>
            </a:pPr>
            <a:r>
              <a:rPr lang="ko-KR" altLang="en-US" spc="-150" dirty="0">
                <a:latin typeface="나눔스퀘어 Bold" pitchFamily="50" charset="-127"/>
                <a:ea typeface="나눔스퀘어 Bold" pitchFamily="50" charset="-127"/>
              </a:rPr>
              <a:t>화가 나고</a:t>
            </a:r>
            <a:r>
              <a:rPr lang="en-US" altLang="ko-KR" spc="-15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pc="-150" dirty="0">
                <a:latin typeface="나눔스퀘어 Bold" pitchFamily="50" charset="-127"/>
                <a:ea typeface="나눔스퀘어 Bold" pitchFamily="50" charset="-127"/>
              </a:rPr>
              <a:t>선생님께 섭섭하게 느껴지는 부분이 있다면 </a:t>
            </a:r>
            <a:r>
              <a:rPr lang="ko-KR" altLang="en-US" spc="-150" dirty="0">
                <a:solidFill>
                  <a:srgbClr val="7EBD36"/>
                </a:solidFill>
                <a:latin typeface="나눔스퀘어 Bold" pitchFamily="50" charset="-127"/>
                <a:ea typeface="나눔스퀘어 Bold" pitchFamily="50" charset="-127"/>
              </a:rPr>
              <a:t>선생님과 </a:t>
            </a:r>
            <a:endParaRPr lang="en-US" altLang="ko-KR" spc="-150" dirty="0">
              <a:solidFill>
                <a:srgbClr val="7EBD36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 fontAlgn="base">
              <a:lnSpc>
                <a:spcPct val="130000"/>
              </a:lnSpc>
            </a:pPr>
            <a:r>
              <a:rPr lang="ko-KR" altLang="en-US" spc="-150" dirty="0">
                <a:solidFill>
                  <a:srgbClr val="7EBD36"/>
                </a:solidFill>
                <a:latin typeface="나눔스퀘어 Bold" pitchFamily="50" charset="-127"/>
                <a:ea typeface="나눔스퀘어 Bold" pitchFamily="50" charset="-127"/>
              </a:rPr>
              <a:t>자신의 마음이 진정된 이후에 </a:t>
            </a:r>
            <a:r>
              <a:rPr lang="ko-KR" altLang="en-US" spc="-150" dirty="0" err="1">
                <a:solidFill>
                  <a:srgbClr val="7EBD36"/>
                </a:solidFill>
                <a:latin typeface="나눔스퀘어 Bold" pitchFamily="50" charset="-127"/>
                <a:ea typeface="나눔스퀘어 Bold" pitchFamily="50" charset="-127"/>
              </a:rPr>
              <a:t>말씀드리는</a:t>
            </a:r>
            <a:r>
              <a:rPr lang="ko-KR" altLang="en-US" spc="-150" dirty="0">
                <a:solidFill>
                  <a:srgbClr val="7EBD36"/>
                </a:solidFill>
                <a:latin typeface="나눔스퀘어 Bold" pitchFamily="50" charset="-127"/>
                <a:ea typeface="나눔스퀘어 Bold" pitchFamily="50" charset="-127"/>
              </a:rPr>
              <a:t> 것이 효과적</a:t>
            </a:r>
            <a:r>
              <a:rPr lang="ko-KR" altLang="en-US" spc="-150" dirty="0">
                <a:latin typeface="나눔스퀘어 Bold" pitchFamily="50" charset="-127"/>
                <a:ea typeface="나눔스퀘어 Bold" pitchFamily="50" charset="-127"/>
              </a:rPr>
              <a:t>입니다</a:t>
            </a:r>
            <a:r>
              <a:rPr lang="en-US" altLang="ko-KR" spc="-150" dirty="0"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pc="-150" dirty="0">
              <a:latin typeface="나눔스퀘어 Bold" pitchFamily="50" charset="-127"/>
              <a:ea typeface="나눔스퀘어 Bold" pitchFamily="50" charset="-127"/>
            </a:endParaRPr>
          </a:p>
          <a:p>
            <a:pPr algn="ctr" fontAlgn="base">
              <a:lnSpc>
                <a:spcPct val="130000"/>
              </a:lnSpc>
            </a:pPr>
            <a:r>
              <a:rPr lang="ko-KR" altLang="en-US" spc="-150" dirty="0">
                <a:latin typeface="나눔스퀘어 Bold" pitchFamily="50" charset="-127"/>
                <a:ea typeface="나눔스퀘어 Bold" pitchFamily="50" charset="-127"/>
              </a:rPr>
              <a:t>효과적인 방법을 평소에 연습했다가</a:t>
            </a:r>
            <a:r>
              <a:rPr lang="en-US" altLang="ko-KR" spc="-15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pc="-150" dirty="0">
                <a:latin typeface="나눔스퀘어 Bold" pitchFamily="50" charset="-127"/>
                <a:ea typeface="나눔스퀘어 Bold" pitchFamily="50" charset="-127"/>
              </a:rPr>
              <a:t>화가 날 때 해봅시다</a:t>
            </a:r>
            <a:r>
              <a:rPr lang="en-US" altLang="ko-KR" spc="-150" dirty="0"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pc="-15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42820" y="5892051"/>
            <a:ext cx="5203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마음속으로 </a:t>
            </a:r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1~9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까지 세며 숨을 천천히 들이마시고 내쉽니다</a:t>
            </a:r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16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algn="ctr" fontAlgn="base"/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편안하고 즐거웠던 기억</a:t>
            </a:r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맛있는 음식 등을 떠올립니다</a:t>
            </a:r>
            <a:r>
              <a:rPr lang="en-US" altLang="ko-KR" sz="16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16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1026" name="Picture 2" descr="Y:\[PPT] 한국교육개발원 교육자료\@삽화자료\초등고학년유형수정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40" y="1937548"/>
            <a:ext cx="3511210" cy="233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[PPT] 한국교육개발원 교육자료\@삽화자료\초등고학년유형수정-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693" y="1937548"/>
            <a:ext cx="3431274" cy="228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32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4454946"/>
            <a:ext cx="12192000" cy="2468880"/>
          </a:xfrm>
          <a:prstGeom prst="rect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1817" y="155096"/>
            <a:ext cx="381546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생각해봅시다</a:t>
            </a:r>
            <a:r>
              <a:rPr lang="en-US" altLang="ko-KR" sz="4500">
                <a:latin typeface="배스킨라빈스 R" pitchFamily="18" charset="-127"/>
                <a:ea typeface="배스킨라빈스 R" pitchFamily="18" charset="-127"/>
              </a:rPr>
              <a:t>.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61018" y="4795535"/>
            <a:ext cx="1630799" cy="49850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>
                <a:solidFill>
                  <a:srgbClr val="7EBD36"/>
                </a:solidFill>
                <a:latin typeface="나눔스퀘어 Bold" pitchFamily="50" charset="-127"/>
                <a:ea typeface="나눔스퀘어 Bold" pitchFamily="50" charset="-127"/>
              </a:rPr>
              <a:t>생각 나눔</a:t>
            </a:r>
            <a:endParaRPr lang="ko-KR" altLang="en-US" sz="2000" dirty="0">
              <a:solidFill>
                <a:srgbClr val="7EBD36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6062" y="1683452"/>
            <a:ext cx="871584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ko-KR" altLang="en-US" sz="4000" dirty="0">
                <a:solidFill>
                  <a:srgbClr val="7EBD36"/>
                </a:solidFill>
                <a:latin typeface="배스킨라빈스 R" pitchFamily="18" charset="-127"/>
                <a:ea typeface="배스킨라빈스 R" pitchFamily="18" charset="-127"/>
              </a:rPr>
              <a:t>나와 친구들이 </a:t>
            </a:r>
            <a:r>
              <a:rPr lang="ko-KR" altLang="en-US" sz="4000" dirty="0">
                <a:solidFill>
                  <a:srgbClr val="0070C0"/>
                </a:solidFill>
                <a:latin typeface="배스킨라빈스 R" pitchFamily="18" charset="-127"/>
                <a:ea typeface="배스킨라빈스 R" pitchFamily="18" charset="-127"/>
              </a:rPr>
              <a:t>더 좋은 교육</a:t>
            </a:r>
            <a:r>
              <a:rPr lang="ko-KR" altLang="en-US" sz="4000" dirty="0">
                <a:solidFill>
                  <a:srgbClr val="7EBD36"/>
                </a:solidFill>
                <a:latin typeface="배스킨라빈스 R" pitchFamily="18" charset="-127"/>
                <a:ea typeface="배스킨라빈스 R" pitchFamily="18" charset="-127"/>
              </a:rPr>
              <a:t>을 받을 수 있도록</a:t>
            </a:r>
          </a:p>
          <a:p>
            <a:pPr algn="ctr" fontAlgn="base">
              <a:lnSpc>
                <a:spcPct val="150000"/>
              </a:lnSpc>
            </a:pPr>
            <a:r>
              <a:rPr lang="ko-KR" altLang="en-US" sz="3000" dirty="0">
                <a:latin typeface="배스킨라빈스 R" pitchFamily="18" charset="-127"/>
                <a:ea typeface="배스킨라빈스 R" pitchFamily="18" charset="-127"/>
              </a:rPr>
              <a:t>모두가 서로를 존중하는 학교를 만들어가야겠습니다</a:t>
            </a:r>
            <a:r>
              <a:rPr lang="en-US" altLang="ko-KR" sz="3000" dirty="0">
                <a:latin typeface="배스킨라빈스 R" pitchFamily="18" charset="-127"/>
                <a:ea typeface="배스킨라빈스 R" pitchFamily="18" charset="-127"/>
              </a:rPr>
              <a:t>.</a:t>
            </a:r>
            <a:endParaRPr lang="ko-KR" altLang="en-US" sz="3000" dirty="0">
              <a:latin typeface="배스킨라빈스 R" pitchFamily="18" charset="-127"/>
              <a:ea typeface="배스킨라빈스 R" pitchFamily="18" charset="-127"/>
            </a:endParaRPr>
          </a:p>
          <a:p>
            <a:pPr algn="ctr" fontAlgn="base">
              <a:lnSpc>
                <a:spcPct val="150000"/>
              </a:lnSpc>
            </a:pPr>
            <a:r>
              <a:rPr lang="ko-KR" altLang="en-US" sz="3000" dirty="0">
                <a:latin typeface="배스킨라빈스 R" pitchFamily="18" charset="-127"/>
                <a:ea typeface="배스킨라빈스 R" pitchFamily="18" charset="-127"/>
              </a:rPr>
              <a:t>감사합니다</a:t>
            </a:r>
            <a:r>
              <a:rPr lang="en-US" altLang="ko-KR" sz="3000" dirty="0">
                <a:latin typeface="배스킨라빈스 R" pitchFamily="18" charset="-127"/>
                <a:ea typeface="배스킨라빈스 R" pitchFamily="18" charset="-127"/>
              </a:rPr>
              <a:t>.</a:t>
            </a:r>
            <a:endParaRPr lang="ko-KR" altLang="en-US" sz="30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816" y="5494094"/>
            <a:ext cx="898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altLang="ko-KR" sz="20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1. </a:t>
            </a:r>
            <a:r>
              <a:rPr lang="ko-KR" altLang="en-US" sz="20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자신이 보거나 들은 교육활동 침해 사례는 어떤 것이 있었는지 이야기 나눠 봅시다</a:t>
            </a:r>
            <a:r>
              <a:rPr lang="en-US" altLang="ko-KR" sz="20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20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0816" y="5894204"/>
            <a:ext cx="10657085" cy="509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20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2. </a:t>
            </a:r>
            <a:r>
              <a:rPr lang="ko-KR" altLang="en-US" sz="20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이런 상황이 일어나려 할 때</a:t>
            </a:r>
            <a:r>
              <a:rPr lang="en-US" altLang="ko-KR" sz="20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,</a:t>
            </a:r>
            <a:r>
              <a:rPr lang="ko-KR" altLang="en-US" sz="20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본인 혹은 주변 학생들은 어떻게 행동해야 하는지 이야기 나눠 봅시다</a:t>
            </a:r>
            <a:r>
              <a:rPr lang="en-US" altLang="ko-KR" sz="20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20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9427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91817" y="155096"/>
            <a:ext cx="634019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침해행위 예방교육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78211" y="2827000"/>
            <a:ext cx="81307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특히 선생님께 </a:t>
            </a:r>
            <a:r>
              <a:rPr lang="ko-KR" altLang="en-US" sz="2000">
                <a:latin typeface="나눔스퀘어 Bold" pitchFamily="50" charset="-127"/>
                <a:ea typeface="나눔스퀘어 Bold" pitchFamily="50" charset="-127"/>
              </a:rPr>
              <a:t>교육활동 침해가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일어나면 모든 학생이 피해를 받게 </a:t>
            </a:r>
            <a:endParaRPr lang="en-US" altLang="ko-KR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되므로 우리가 제대로 교육을 받고 성장하기 위해서는</a:t>
            </a:r>
            <a:endParaRPr lang="en-US" altLang="ko-KR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우리를 이끌어 주시는 선생님을 </a:t>
            </a:r>
            <a:r>
              <a:rPr lang="ko-KR" altLang="en-US" sz="2000" dirty="0" err="1">
                <a:latin typeface="나눔스퀘어 Bold" pitchFamily="50" charset="-127"/>
                <a:ea typeface="나눔스퀘어 Bold" pitchFamily="50" charset="-127"/>
              </a:rPr>
              <a:t>존중해야합니다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pPr fontAlgn="base" latinLnBrk="0">
              <a:lnSpc>
                <a:spcPct val="150000"/>
              </a:lnSpc>
            </a:pPr>
            <a:endParaRPr lang="en-US" altLang="ko-KR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앞으로 설명할 행위들은 친구들에게는 학교폭력이며 어떤 사람에게 </a:t>
            </a:r>
            <a:endParaRPr lang="en-US" altLang="ko-KR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하더라도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법에 따른 처벌을 받을 수 있습니다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062775" y="1425059"/>
            <a:ext cx="633538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3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내가 </a:t>
            </a:r>
            <a:r>
              <a:rPr lang="ko-KR" altLang="en-US" sz="2300" dirty="0" err="1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존중받기</a:t>
            </a:r>
            <a:r>
              <a:rPr lang="ko-KR" altLang="en-US" sz="23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위해서는 남을 먼저 존중해야 합니다</a:t>
            </a:r>
            <a:r>
              <a:rPr lang="en-US" altLang="ko-KR" sz="2300" dirty="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2300" dirty="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07" y="2340334"/>
            <a:ext cx="3454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748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817" y="155096"/>
            <a:ext cx="5192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 행위란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98" y="1442592"/>
            <a:ext cx="6200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형법상 상해･폭행죄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000" dirty="0" err="1">
                <a:latin typeface="나눔스퀘어 Bold" pitchFamily="50" charset="-127"/>
                <a:ea typeface="나눔스퀘어 Bold" pitchFamily="50" charset="-127"/>
              </a:rPr>
              <a:t>협박죄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명예에 관한 죄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손괴의 죄에 </a:t>
            </a:r>
            <a:endParaRPr lang="en-US" altLang="ko-KR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/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해당하는 범죄행위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0098" y="2210064"/>
            <a:ext cx="5857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성폭력범죄 행위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교원에게 성적인 말이나 행동 등으로 </a:t>
            </a:r>
            <a:endParaRPr lang="en-US" altLang="ko-KR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/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성적 굴욕감 또는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혐오감을 느끼게 하는 행위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3228" y="3128211"/>
            <a:ext cx="6274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불법정보유통행위</a:t>
            </a:r>
            <a:endParaRPr lang="en-US" altLang="ko-KR" sz="20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/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전화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000" dirty="0" err="1">
                <a:latin typeface="나눔스퀘어 Bold" pitchFamily="50" charset="-127"/>
                <a:ea typeface="나눔스퀘어 Bold" pitchFamily="50" charset="-127"/>
              </a:rPr>
              <a:t>이메일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인터넷 게시판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, SNS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등을 활용한 침해 행위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20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3228" y="3984820"/>
            <a:ext cx="6763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공무방해 또는 업무방해에 해당하는 범죄 행위로 교원의 정당한 교육활동을 방해하거나</a:t>
            </a:r>
            <a:r>
              <a:rPr lang="en-US" altLang="ko-KR" sz="20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000" dirty="0">
                <a:latin typeface="나눔스퀘어 Bold" pitchFamily="50" charset="-127"/>
                <a:ea typeface="나눔스퀘어 Bold" pitchFamily="50" charset="-127"/>
              </a:rPr>
              <a:t>반복적으로 부당하게 간섭하는 행위 </a:t>
            </a:r>
          </a:p>
        </p:txBody>
      </p:sp>
      <p:sp>
        <p:nvSpPr>
          <p:cNvPr id="9" name="타원 8"/>
          <p:cNvSpPr/>
          <p:nvPr/>
        </p:nvSpPr>
        <p:spPr>
          <a:xfrm>
            <a:off x="4586074" y="1442592"/>
            <a:ext cx="435560" cy="436039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dirty="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sz="26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4586074" y="2301868"/>
            <a:ext cx="435560" cy="43603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dirty="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sz="26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4586074" y="3292684"/>
            <a:ext cx="435560" cy="436039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dirty="0">
                <a:latin typeface="나눔스퀘어 Bold" pitchFamily="50" charset="-127"/>
                <a:ea typeface="나눔스퀘어 Bold" pitchFamily="50" charset="-127"/>
              </a:rPr>
              <a:t>3</a:t>
            </a:r>
            <a:endParaRPr lang="ko-KR" altLang="en-US" sz="26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4586074" y="4283500"/>
            <a:ext cx="435560" cy="43603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dirty="0">
                <a:latin typeface="나눔스퀘어 Bold" pitchFamily="50" charset="-127"/>
                <a:ea typeface="나눔스퀘어 Bold" pitchFamily="50" charset="-127"/>
              </a:rPr>
              <a:t>4</a:t>
            </a:r>
            <a:endParaRPr lang="ko-KR" altLang="en-US" sz="26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DCEF265-5538-420B-9B8B-7DD2FC7E0E18}"/>
              </a:ext>
            </a:extLst>
          </p:cNvPr>
          <p:cNvSpPr/>
          <p:nvPr/>
        </p:nvSpPr>
        <p:spPr>
          <a:xfrm>
            <a:off x="554182" y="2365139"/>
            <a:ext cx="3408218" cy="340821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8E304A5A-33EF-4436-9EC7-523C902238E9}"/>
              </a:ext>
            </a:extLst>
          </p:cNvPr>
          <p:cNvSpPr/>
          <p:nvPr/>
        </p:nvSpPr>
        <p:spPr>
          <a:xfrm>
            <a:off x="4586074" y="5200598"/>
            <a:ext cx="435560" cy="436039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dirty="0">
                <a:latin typeface="나눔스퀘어 Bold" pitchFamily="50" charset="-127"/>
                <a:ea typeface="나눔스퀘어 Bold" pitchFamily="50" charset="-127"/>
              </a:rPr>
              <a:t>5</a:t>
            </a:r>
            <a:endParaRPr lang="ko-KR" altLang="en-US" sz="26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7C5B9F-4F27-451B-B632-20091DFC5F95}"/>
              </a:ext>
            </a:extLst>
          </p:cNvPr>
          <p:cNvSpPr txBox="1"/>
          <p:nvPr/>
        </p:nvSpPr>
        <p:spPr>
          <a:xfrm>
            <a:off x="5183228" y="5106235"/>
            <a:ext cx="6763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교육활동 중인 교원의 영상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화상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음성 등을 촬영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녹화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녹음</a:t>
            </a:r>
            <a:r>
              <a:rPr lang="en-US" altLang="ko-KR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합성하여 무단으로 배포하는 행위 등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A667008F-A3BC-496F-AD03-F69D4BDB2298}"/>
              </a:ext>
            </a:extLst>
          </p:cNvPr>
          <p:cNvSpPr/>
          <p:nvPr/>
        </p:nvSpPr>
        <p:spPr>
          <a:xfrm>
            <a:off x="4570260" y="6049547"/>
            <a:ext cx="435560" cy="43603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dirty="0">
                <a:latin typeface="나눔스퀘어 Bold" pitchFamily="50" charset="-127"/>
                <a:ea typeface="나눔스퀘어 Bold" pitchFamily="50" charset="-127"/>
              </a:rPr>
              <a:t>6</a:t>
            </a:r>
            <a:endParaRPr lang="ko-KR" altLang="en-US" sz="26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663CD3-8E41-4D9B-8362-A8F8F12BE07B}"/>
              </a:ext>
            </a:extLst>
          </p:cNvPr>
          <p:cNvSpPr txBox="1"/>
          <p:nvPr/>
        </p:nvSpPr>
        <p:spPr>
          <a:xfrm>
            <a:off x="5183228" y="5913623"/>
            <a:ext cx="6763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교원의 정당한 생활지도에 불응하여 의도적으로 교육활동을 방해하는 행위</a:t>
            </a:r>
          </a:p>
        </p:txBody>
      </p:sp>
    </p:spTree>
    <p:extLst>
      <p:ext uri="{BB962C8B-B14F-4D97-AF65-F5344CB8AC3E}">
        <p14:creationId xmlns:p14="http://schemas.microsoft.com/office/powerpoint/2010/main" val="270792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5843847"/>
            <a:ext cx="12192000" cy="10141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1817" y="155096"/>
            <a:ext cx="5192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 행위란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67196" y="4891674"/>
            <a:ext cx="8021748" cy="81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30000"/>
              </a:lnSpc>
            </a:pP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사람의 신체에 대하여 폭행을 가한 자는 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2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년 이하의 징역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500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만원 이하의 벌금 등 </a:t>
            </a:r>
            <a:endParaRPr lang="en-US" altLang="ko-KR" dirty="0">
              <a:solidFill>
                <a:schemeClr val="bg1">
                  <a:lumMod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30000"/>
              </a:lnSpc>
            </a:pP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다친 정도에 따라 상해죄로 가중 처벌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 7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년 이하의 징역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1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천만 원 이하의 벌금 등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9588" y="5827407"/>
            <a:ext cx="60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sz="3200" dirty="0">
                <a:solidFill>
                  <a:srgbClr val="7EBD36"/>
                </a:solidFill>
                <a:latin typeface="배스킨라빈스 B" pitchFamily="18" charset="-127"/>
                <a:ea typeface="배스킨라빈스 B" pitchFamily="18" charset="-127"/>
              </a:rPr>
              <a:t>Q.</a:t>
            </a:r>
            <a:endParaRPr lang="ko-KR" altLang="en-US" sz="3200" dirty="0">
              <a:solidFill>
                <a:srgbClr val="7EBD36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9508" y="5958795"/>
            <a:ext cx="6861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>반드시 사람의 신체와 접촉이 있는 경우에만 폭행이 성립되나요</a:t>
            </a: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>?</a:t>
            </a:r>
            <a:endParaRPr lang="ko-KR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7938" y="6381649"/>
            <a:ext cx="652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접촉 없이 </a:t>
            </a:r>
            <a:r>
              <a:rPr lang="ko-KR" altLang="en-US" u="sng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때리려는 흉내만 낸 경우 등 직</a:t>
            </a:r>
            <a:r>
              <a:rPr lang="en-US" altLang="ko-KR" u="sng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·</a:t>
            </a:r>
            <a:r>
              <a:rPr lang="ko-KR" altLang="en-US" u="sng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간접의 물리력만 써도 성립</a:t>
            </a:r>
            <a:endParaRPr lang="ko-KR" altLang="en-US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7663" y="6286807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sz="3200" dirty="0">
                <a:solidFill>
                  <a:srgbClr val="0070C0"/>
                </a:solidFill>
                <a:latin typeface="배스킨라빈스 B" pitchFamily="18" charset="-127"/>
                <a:ea typeface="배스킨라빈스 B" pitchFamily="18" charset="-127"/>
              </a:rPr>
              <a:t>A.</a:t>
            </a:r>
            <a:endParaRPr lang="ko-KR" altLang="en-US" sz="3200" dirty="0">
              <a:solidFill>
                <a:srgbClr val="0070C0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9641" y="3313701"/>
            <a:ext cx="7847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교원의 신체를 밀치거나 멱살을 잡고 흔든 경우        </a:t>
            </a:r>
            <a:endParaRPr lang="en-US" altLang="ko-KR" sz="240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/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큰 소리로 폭언을 하여 피해교원이 정신을 잃고 쓰러지게 하고</a:t>
            </a:r>
            <a:r>
              <a:rPr lang="en-US" altLang="ko-KR" sz="2400" dirty="0">
                <a:latin typeface="나눔스퀘어 Bold" pitchFamily="50" charset="-127"/>
                <a:ea typeface="나눔스퀘어 Bold" pitchFamily="50" charset="-127"/>
              </a:rPr>
              <a:t>, </a:t>
            </a:r>
          </a:p>
          <a:p>
            <a:pPr fontAlgn="base" latinLnBrk="0"/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우울병 등으로 </a:t>
            </a:r>
            <a:r>
              <a:rPr lang="en-US" altLang="ko-KR" sz="2400" dirty="0">
                <a:latin typeface="나눔스퀘어 Bold" pitchFamily="50" charset="-127"/>
                <a:ea typeface="나눔스퀘어 Bold" pitchFamily="50" charset="-127"/>
              </a:rPr>
              <a:t>6</a:t>
            </a:r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주간의 치료를 요하게 한 경우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657026D-4055-4D74-8A50-DCA65D10A960}"/>
              </a:ext>
            </a:extLst>
          </p:cNvPr>
          <p:cNvSpPr/>
          <p:nvPr/>
        </p:nvSpPr>
        <p:spPr>
          <a:xfrm>
            <a:off x="274167" y="2878943"/>
            <a:ext cx="3193029" cy="213634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1565" y="2342559"/>
            <a:ext cx="6761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0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사람의 신체에 고통을 주는 행위</a:t>
            </a:r>
            <a:endParaRPr lang="en-US" altLang="ko-KR" sz="40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723478" y="1446414"/>
            <a:ext cx="8293579" cy="432262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폭행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(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형법 제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260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조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), 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상해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(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제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257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조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)</a:t>
            </a:r>
            <a:endParaRPr lang="ko-KR" altLang="en-US" sz="2000" dirty="0">
              <a:latin typeface="나눔스퀘어" pitchFamily="50" charset="-127"/>
              <a:ea typeface="나눔스퀘어" pitchFamily="50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3723478" y="3322014"/>
            <a:ext cx="451964" cy="451964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 latinLnBrk="0"/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예</a:t>
            </a:r>
          </a:p>
        </p:txBody>
      </p:sp>
    </p:spTree>
    <p:extLst>
      <p:ext uri="{BB962C8B-B14F-4D97-AF65-F5344CB8AC3E}">
        <p14:creationId xmlns:p14="http://schemas.microsoft.com/office/powerpoint/2010/main" val="1391494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5665392"/>
            <a:ext cx="12226834" cy="12323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1817" y="155096"/>
            <a:ext cx="5192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 행위란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4631" y="5153173"/>
            <a:ext cx="6168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사람을 협박한 자는 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3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년 이하의 징역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500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만 원 이하의 벌금 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3546" y="5786499"/>
            <a:ext cx="10434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>실제 행동으로 옮길 마음이 없음에도 위협적인 말을 하는 경우에도 협박이 성립되나요</a:t>
            </a: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>?</a:t>
            </a:r>
            <a:endParaRPr lang="ko-KR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546" y="6078587"/>
            <a:ext cx="1136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실제 행동으로 옮길 의사 여부와 무관</a:t>
            </a:r>
            <a:r>
              <a:rPr lang="en-US" altLang="ko-KR" dirty="0">
                <a:latin typeface="나눔스퀘어 Bold" pitchFamily="50" charset="-127"/>
                <a:ea typeface="나눔스퀘어 Bold" pitchFamily="50" charset="-127"/>
              </a:rPr>
              <a:t>,</a:t>
            </a:r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u="sng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그러한 의사가 없었다 할지라도</a:t>
            </a:r>
            <a:r>
              <a:rPr lang="en-US" altLang="ko-KR" u="sng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 </a:t>
            </a:r>
            <a:r>
              <a:rPr lang="ko-KR" altLang="en-US" u="sng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공포심을 일으키기에 충분할 정도라면 협박에 해당</a:t>
            </a:r>
            <a:endParaRPr lang="ko-KR" altLang="en-US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EBAF632-59D2-4F22-9120-003AC38EA2F6}"/>
              </a:ext>
            </a:extLst>
          </p:cNvPr>
          <p:cNvSpPr/>
          <p:nvPr/>
        </p:nvSpPr>
        <p:spPr>
          <a:xfrm>
            <a:off x="280239" y="2533222"/>
            <a:ext cx="3131828" cy="25804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5131" y="5586626"/>
            <a:ext cx="586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3200" dirty="0">
                <a:solidFill>
                  <a:srgbClr val="7EBD36"/>
                </a:solidFill>
                <a:latin typeface="배스킨라빈스 B" pitchFamily="18" charset="-127"/>
                <a:ea typeface="배스킨라빈스 B" pitchFamily="18" charset="-127"/>
              </a:rPr>
              <a:t>Q.</a:t>
            </a:r>
            <a:endParaRPr lang="ko-KR" altLang="en-US" sz="3200" dirty="0">
              <a:solidFill>
                <a:srgbClr val="7EBD36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5131" y="6139543"/>
            <a:ext cx="61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3200" dirty="0">
                <a:solidFill>
                  <a:srgbClr val="0070C0"/>
                </a:solidFill>
                <a:latin typeface="배스킨라빈스 B" pitchFamily="18" charset="-127"/>
                <a:ea typeface="배스킨라빈스 B" pitchFamily="18" charset="-127"/>
              </a:rPr>
              <a:t>A.</a:t>
            </a:r>
            <a:endParaRPr lang="ko-KR" altLang="en-US" sz="3200" dirty="0">
              <a:solidFill>
                <a:srgbClr val="0070C0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86595" y="3563133"/>
            <a:ext cx="7873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2400" spc="-150" dirty="0">
                <a:latin typeface="나눔스퀘어 Bold" pitchFamily="50" charset="-127"/>
                <a:ea typeface="나눔스퀘어 Bold" pitchFamily="50" charset="-127"/>
              </a:rPr>
              <a:t>교원에게 </a:t>
            </a:r>
            <a:r>
              <a:rPr lang="en-US" altLang="ko-KR" sz="2400" spc="-150" dirty="0">
                <a:latin typeface="나눔스퀘어 Bold" pitchFamily="50" charset="-127"/>
                <a:ea typeface="나눔스퀘어 Bold" pitchFamily="50" charset="-127"/>
              </a:rPr>
              <a:t>‘</a:t>
            </a:r>
            <a:r>
              <a:rPr lang="ko-KR" altLang="en-US" sz="2400" spc="-150" dirty="0">
                <a:latin typeface="나눔스퀘어 Bold" pitchFamily="50" charset="-127"/>
                <a:ea typeface="나눔스퀘어 Bold" pitchFamily="50" charset="-127"/>
              </a:rPr>
              <a:t>교직을 그만두게 만든다</a:t>
            </a:r>
            <a:r>
              <a:rPr lang="en-US" altLang="ko-KR" sz="2400" spc="-15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400" spc="-150" dirty="0">
                <a:latin typeface="나눔스퀘어 Bold" pitchFamily="50" charset="-127"/>
                <a:ea typeface="나눔스퀘어 Bold" pitchFamily="50" charset="-127"/>
              </a:rPr>
              <a:t>죽여버린다</a:t>
            </a:r>
            <a:r>
              <a:rPr lang="en-US" altLang="ko-KR" sz="2400" spc="-150" dirty="0">
                <a:latin typeface="나눔스퀘어 Bold" pitchFamily="50" charset="-127"/>
                <a:ea typeface="나눔스퀘어 Bold" pitchFamily="50" charset="-127"/>
              </a:rPr>
              <a:t>’ </a:t>
            </a:r>
            <a:r>
              <a:rPr lang="ko-KR" altLang="en-US" sz="2400" spc="-150" dirty="0">
                <a:latin typeface="나눔스퀘어 Bold" pitchFamily="50" charset="-127"/>
                <a:ea typeface="나눔스퀘어 Bold" pitchFamily="50" charset="-127"/>
              </a:rPr>
              <a:t>라고 말한 경우</a:t>
            </a:r>
            <a:endParaRPr lang="en-US" altLang="ko-KR" sz="2400" spc="-150" dirty="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/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위험한 물건을 피해교원의 목에 겨누면서 찌를 것처럼 한 경우                  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43838" y="2068447"/>
            <a:ext cx="58288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0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공포심을 일으키도록</a:t>
            </a:r>
            <a:r>
              <a:rPr lang="en-US" altLang="ko-KR" sz="40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, </a:t>
            </a:r>
          </a:p>
          <a:p>
            <a:pPr fontAlgn="base" latinLnBrk="0"/>
            <a:r>
              <a:rPr lang="ko-KR" altLang="en-US" sz="40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해를 끼칠 것을 말하는 행위</a:t>
            </a:r>
            <a:endParaRPr lang="en-US" altLang="ko-KR" sz="40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3734631" y="1446414"/>
            <a:ext cx="8282427" cy="432262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협박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(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형법 제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283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조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)</a:t>
            </a:r>
            <a:endParaRPr lang="ko-KR" altLang="en-US" sz="2000" dirty="0">
              <a:latin typeface="나눔스퀘어" pitchFamily="50" charset="-127"/>
              <a:ea typeface="나눔스퀘어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3734631" y="3622894"/>
            <a:ext cx="451964" cy="451964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 latinLnBrk="0"/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예</a:t>
            </a:r>
          </a:p>
        </p:txBody>
      </p:sp>
    </p:spTree>
    <p:extLst>
      <p:ext uri="{BB962C8B-B14F-4D97-AF65-F5344CB8AC3E}">
        <p14:creationId xmlns:p14="http://schemas.microsoft.com/office/powerpoint/2010/main" val="524542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5843847"/>
            <a:ext cx="12192000" cy="10141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1817" y="155096"/>
            <a:ext cx="5192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 행위란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3863" y="4497135"/>
            <a:ext cx="712086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u="sng" dirty="0">
                <a:solidFill>
                  <a:schemeClr val="bg1">
                    <a:lumMod val="50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>허위의 사실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로 명예를 훼손하면 가중 처벌</a:t>
            </a:r>
            <a:endParaRPr lang="en-US" altLang="ko-KR" dirty="0">
              <a:solidFill>
                <a:schemeClr val="bg1">
                  <a:lumMod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· 1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명에게 전한 말도 그 사람이 소문 낼 가능성이 있으면 성립</a:t>
            </a:r>
          </a:p>
          <a:p>
            <a:pPr fontAlgn="base" latinLnBrk="0">
              <a:lnSpc>
                <a:spcPct val="150000"/>
              </a:lnSpc>
            </a:pP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진실한 사실로 </a:t>
            </a:r>
            <a:r>
              <a:rPr lang="ko-KR" altLang="en-US" u="sng" dirty="0">
                <a:solidFill>
                  <a:schemeClr val="bg1">
                    <a:lumMod val="50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>오로지 공공의 이익에 관한 때에만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> 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처벌받지 않을 수 있음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944" y="5945568"/>
            <a:ext cx="4828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20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>모욕죄와 명예훼손죄는 어떻게 구분할 수 있나요</a:t>
            </a:r>
            <a:r>
              <a:rPr lang="en-US" altLang="ko-KR" sz="20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>?</a:t>
            </a:r>
            <a:endParaRPr lang="ko-KR" altLang="en-US" sz="2000" spc="-150" dirty="0">
              <a:solidFill>
                <a:schemeClr val="tx1">
                  <a:lumMod val="95000"/>
                  <a:lumOff val="5000"/>
                </a:schemeClr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6944" y="6353562"/>
            <a:ext cx="1189941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20000"/>
              </a:lnSpc>
            </a:pPr>
            <a:r>
              <a:rPr lang="ko-KR" altLang="en-US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모욕죄 </a:t>
            </a:r>
            <a:r>
              <a:rPr lang="en-US" altLang="ko-KR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: </a:t>
            </a:r>
            <a:r>
              <a:rPr lang="ko-KR" altLang="en-US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구체적 사실 없이 욕설을 하며 비하함</a:t>
            </a:r>
            <a:r>
              <a:rPr lang="en-US" altLang="ko-KR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 </a:t>
            </a:r>
            <a:r>
              <a:rPr lang="en-US" altLang="ko-KR" dirty="0">
                <a:latin typeface="나눔스퀘어 ExtraBold" pitchFamily="50" charset="-127"/>
                <a:ea typeface="나눔스퀘어 ExtraBold" pitchFamily="50" charset="-127"/>
              </a:rPr>
              <a:t>/</a:t>
            </a:r>
            <a:r>
              <a:rPr lang="en-US" altLang="ko-KR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 </a:t>
            </a:r>
            <a:r>
              <a:rPr lang="ko-KR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명예훼손죄 </a:t>
            </a:r>
            <a:r>
              <a:rPr lang="en-US" altLang="ko-KR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</a:t>
            </a:r>
            <a:r>
              <a:rPr lang="ko-KR" altLang="en-US" u="sng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사실 또는 허위의 사실을 드러내어 </a:t>
            </a:r>
            <a:r>
              <a:rPr lang="ko-KR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명예를 훼손함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5CBC1FA-C615-4276-8387-16FDE2295C86}"/>
              </a:ext>
            </a:extLst>
          </p:cNvPr>
          <p:cNvSpPr/>
          <p:nvPr/>
        </p:nvSpPr>
        <p:spPr>
          <a:xfrm>
            <a:off x="277813" y="2672999"/>
            <a:ext cx="3138718" cy="228571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588" y="5827407"/>
            <a:ext cx="60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sz="3200" dirty="0">
                <a:solidFill>
                  <a:srgbClr val="7EBD36"/>
                </a:solidFill>
                <a:latin typeface="배스킨라빈스 B" pitchFamily="18" charset="-127"/>
                <a:ea typeface="배스킨라빈스 B" pitchFamily="18" charset="-127"/>
              </a:rPr>
              <a:t>Q.</a:t>
            </a:r>
            <a:endParaRPr lang="ko-KR" altLang="en-US" sz="3200" dirty="0">
              <a:solidFill>
                <a:srgbClr val="7EBD36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7663" y="6286807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sz="3200" dirty="0">
                <a:solidFill>
                  <a:srgbClr val="0070C0"/>
                </a:solidFill>
                <a:latin typeface="배스킨라빈스 B" pitchFamily="18" charset="-127"/>
                <a:ea typeface="배스킨라빈스 B" pitchFamily="18" charset="-127"/>
              </a:rPr>
              <a:t>A.</a:t>
            </a:r>
            <a:endParaRPr lang="ko-KR" altLang="en-US" sz="3200" dirty="0">
              <a:solidFill>
                <a:srgbClr val="0070C0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8994" y="3723371"/>
            <a:ext cx="67040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선생님에 대한 나쁜 소문을 만들거나 인터넷 게시판</a:t>
            </a:r>
            <a:r>
              <a:rPr lang="en-US" altLang="ko-KR" sz="2400" dirty="0">
                <a:latin typeface="나눔스퀘어 Bold" pitchFamily="50" charset="-127"/>
                <a:ea typeface="나눔스퀘어 Bold" pitchFamily="50" charset="-127"/>
              </a:rPr>
              <a:t>, </a:t>
            </a:r>
          </a:p>
          <a:p>
            <a:pPr fontAlgn="base" latinLnBrk="0"/>
            <a:r>
              <a:rPr lang="ko-KR" altLang="en-US" sz="2400" dirty="0" err="1">
                <a:latin typeface="나눔스퀘어 Bold" pitchFamily="50" charset="-127"/>
                <a:ea typeface="나눔스퀘어 Bold" pitchFamily="50" charset="-127"/>
              </a:rPr>
              <a:t>채팅방</a:t>
            </a:r>
            <a:r>
              <a:rPr lang="en-US" altLang="ko-KR" sz="2400" dirty="0">
                <a:latin typeface="나눔스퀘어 Bold" pitchFamily="50" charset="-127"/>
                <a:ea typeface="나눔스퀘어 Bold" pitchFamily="50" charset="-127"/>
              </a:rPr>
              <a:t>, SNS</a:t>
            </a:r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에 올림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23863" y="1776495"/>
            <a:ext cx="8150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4000" spc="-15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다른 사람들에게 사실 또는 허위의 사실을</a:t>
            </a:r>
            <a:r>
              <a:rPr lang="en-US" altLang="ko-KR" sz="4000" spc="-15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 </a:t>
            </a:r>
            <a:r>
              <a:rPr lang="ko-KR" altLang="en-US" sz="40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드러내어 </a:t>
            </a:r>
            <a:endParaRPr lang="en-US" altLang="ko-KR" sz="40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  <a:p>
            <a:pPr fontAlgn="base" latinLnBrk="0"/>
            <a:r>
              <a:rPr lang="ko-KR" altLang="en-US" sz="40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명예를 손상시키는 행위</a:t>
            </a:r>
            <a:endParaRPr lang="en-US" altLang="ko-KR" sz="40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3597030" y="3828587"/>
            <a:ext cx="451964" cy="451964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 latinLnBrk="0"/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예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779520" y="1446414"/>
            <a:ext cx="8237539" cy="432262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명예훼손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 (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형법 제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307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조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)</a:t>
            </a:r>
            <a:endParaRPr lang="ko-KR" altLang="en-US" sz="2000" dirty="0">
              <a:latin typeface="나눔스퀘어" pitchFamily="50" charset="-127"/>
              <a:ea typeface="나눔스퀘어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3367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828117" y="4356636"/>
            <a:ext cx="7153392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fontAlgn="base" latinLnBrk="0">
              <a:lnSpc>
                <a:spcPct val="120000"/>
              </a:lnSpc>
              <a:buFont typeface="Wingdings" pitchFamily="2" charset="2"/>
              <a:buChar char="§"/>
            </a:pP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선생님이 정말 부당하다는 생각이 들면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뒤에서 불평하기 보단 사실을 정리하여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담당 부장 교사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교감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교장 선생님과 상의하거나 </a:t>
            </a:r>
            <a:endParaRPr lang="en-US" altLang="ko-KR" sz="1600" dirty="0">
              <a:solidFill>
                <a:schemeClr val="bg1">
                  <a:lumMod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20000"/>
              </a:lnSpc>
            </a:pP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   교육청 학생인권센터에 문의 할 수 있어요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</a:p>
          <a:p>
            <a:pPr fontAlgn="base" latinLnBrk="0">
              <a:lnSpc>
                <a:spcPct val="120000"/>
              </a:lnSpc>
            </a:pP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   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이를 이유로 </a:t>
            </a:r>
            <a:r>
              <a:rPr lang="ko-KR" altLang="en-US" sz="1600" dirty="0" err="1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불이익한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처분이나 대우를 받지 않습니다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1600" dirty="0">
              <a:solidFill>
                <a:schemeClr val="bg1">
                  <a:lumMod val="50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03387" y="3903418"/>
            <a:ext cx="740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1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년 이하의 징역</a:t>
            </a: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200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만 원 이하의 벌금 등</a:t>
            </a:r>
            <a:endParaRPr lang="en-US" altLang="ko-KR" sz="2000" dirty="0">
              <a:solidFill>
                <a:schemeClr val="tx1">
                  <a:lumMod val="95000"/>
                  <a:lumOff val="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53184" y="5607435"/>
            <a:ext cx="6620723" cy="412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 fontAlgn="base" latinLnBrk="0">
              <a:lnSpc>
                <a:spcPct val="130000"/>
              </a:lnSpc>
              <a:buFont typeface="Wingdings" pitchFamily="2" charset="2"/>
              <a:buChar char="§"/>
            </a:pP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무고죄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형법 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156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조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): 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선생님을 곤란하게 할 목적의 거짓 신고는</a:t>
            </a:r>
            <a:r>
              <a:rPr lang="en-US" altLang="ko-KR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1600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강하게 처벌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93581" y="6065364"/>
            <a:ext cx="4927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10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년 이하의 징역</a:t>
            </a: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1500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만 원 이하의 벌금 등</a:t>
            </a:r>
            <a:endParaRPr lang="en-US" altLang="ko-KR" sz="2000" dirty="0">
              <a:solidFill>
                <a:schemeClr val="tx1">
                  <a:lumMod val="95000"/>
                  <a:lumOff val="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3778957" y="3917807"/>
            <a:ext cx="344095" cy="34409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600" dirty="0">
                <a:latin typeface="나눔스퀘어 Bold" pitchFamily="50" charset="-127"/>
                <a:ea typeface="나눔스퀘어 Bold" pitchFamily="50" charset="-127"/>
              </a:rPr>
              <a:t>&gt;</a:t>
            </a:r>
            <a:endParaRPr lang="ko-KR" altLang="en-US" sz="16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3778957" y="6091988"/>
            <a:ext cx="344095" cy="34409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600" dirty="0">
                <a:latin typeface="나눔스퀘어 Bold" pitchFamily="50" charset="-127"/>
                <a:ea typeface="나눔스퀘어 Bold" pitchFamily="50" charset="-127"/>
              </a:rPr>
              <a:t>&gt;</a:t>
            </a:r>
            <a:endParaRPr lang="ko-KR" altLang="en-US" sz="16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1051" y="1759952"/>
            <a:ext cx="67617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0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특정한 사람에게 경멸적 감정을</a:t>
            </a:r>
            <a:r>
              <a:rPr lang="en-US" altLang="ko-KR" sz="40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 </a:t>
            </a:r>
          </a:p>
          <a:p>
            <a:pPr fontAlgn="base" latinLnBrk="0"/>
            <a:r>
              <a:rPr lang="ko-KR" altLang="en-US" sz="40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표현하는 말이나 행동</a:t>
            </a:r>
            <a:endParaRPr lang="en-US" altLang="ko-KR" sz="40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04649" y="3136614"/>
            <a:ext cx="7785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욕설</a:t>
            </a:r>
            <a:r>
              <a:rPr lang="en-US" altLang="ko-KR" sz="2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놀리기</a:t>
            </a:r>
            <a:r>
              <a:rPr lang="en-US" altLang="ko-KR" sz="24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400" dirty="0">
                <a:latin typeface="나눔스퀘어 Bold" pitchFamily="50" charset="-127"/>
                <a:ea typeface="나눔스퀘어 Bold" pitchFamily="50" charset="-127"/>
              </a:rPr>
              <a:t>생김새에 대한 비하를 말하거나 인터넷으로 유포</a:t>
            </a:r>
          </a:p>
        </p:txBody>
      </p:sp>
      <p:sp>
        <p:nvSpPr>
          <p:cNvPr id="17" name="타원 16"/>
          <p:cNvSpPr/>
          <p:nvPr/>
        </p:nvSpPr>
        <p:spPr>
          <a:xfrm>
            <a:off x="3752685" y="3314489"/>
            <a:ext cx="451964" cy="451964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 latinLnBrk="0"/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예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1817" y="155096"/>
            <a:ext cx="5192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 행위란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648891" y="1446414"/>
            <a:ext cx="8368167" cy="432262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모욕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 (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형법 제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311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조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)</a:t>
            </a:r>
            <a:endParaRPr lang="ko-KR" altLang="en-US" sz="2000" dirty="0">
              <a:latin typeface="나눔스퀘어" pitchFamily="50" charset="-127"/>
              <a:ea typeface="나눔스퀘어" pitchFamily="50" charset="-127"/>
            </a:endParaRPr>
          </a:p>
        </p:txBody>
      </p:sp>
      <p:pic>
        <p:nvPicPr>
          <p:cNvPr id="1026" name="Picture 2" descr="Y:\[PPT] 한국교육개발원 교육자료\@삽화자료\191231_수정\초등고학년퀴즈-05수정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" y="3096290"/>
            <a:ext cx="3263239" cy="217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28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701375" y="4731502"/>
            <a:ext cx="758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 fontAlgn="base" latinLnBrk="0">
              <a:buFont typeface="Wingdings" pitchFamily="2" charset="2"/>
              <a:buChar char="§"/>
            </a:pP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변상해야 하며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교사에 대한 불만 표출 목적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dirty="0">
                <a:solidFill>
                  <a:schemeClr val="bg1">
                    <a:lumMod val="50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욕설 쓰기 등은 더욱 강하게 처벌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9485" y="3126350"/>
            <a:ext cx="7689926" cy="1380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30000"/>
              </a:lnSpc>
            </a:pPr>
            <a:r>
              <a:rPr lang="en-US" altLang="ko-KR" sz="2200" dirty="0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sz="2200" dirty="0">
                <a:latin typeface="나눔스퀘어 Bold" pitchFamily="50" charset="-127"/>
                <a:ea typeface="나눔스퀘어 Bold" pitchFamily="50" charset="-127"/>
              </a:rPr>
              <a:t>학교 벽</a:t>
            </a:r>
            <a:r>
              <a:rPr lang="en-US" altLang="ko-KR" sz="22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200" dirty="0">
                <a:latin typeface="나눔스퀘어 Bold" pitchFamily="50" charset="-127"/>
                <a:ea typeface="나눔스퀘어 Bold" pitchFamily="50" charset="-127"/>
              </a:rPr>
              <a:t>책상</a:t>
            </a:r>
            <a:r>
              <a:rPr lang="en-US" altLang="ko-KR" sz="22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200" dirty="0">
                <a:latin typeface="나눔스퀘어 Bold" pitchFamily="50" charset="-127"/>
                <a:ea typeface="나눔스퀘어 Bold" pitchFamily="50" charset="-127"/>
              </a:rPr>
              <a:t>게시된 문서</a:t>
            </a:r>
            <a:r>
              <a:rPr lang="en-US" altLang="ko-KR" sz="22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200" dirty="0">
                <a:latin typeface="나눔스퀘어 Bold" pitchFamily="50" charset="-127"/>
                <a:ea typeface="나눔스퀘어 Bold" pitchFamily="50" charset="-127"/>
              </a:rPr>
              <a:t>그림 등에 낙서하거나 칼로 새기기</a:t>
            </a:r>
          </a:p>
          <a:p>
            <a:pPr fontAlgn="base" latinLnBrk="0">
              <a:lnSpc>
                <a:spcPct val="130000"/>
              </a:lnSpc>
            </a:pPr>
            <a:r>
              <a:rPr lang="en-US" altLang="ko-KR" sz="2200" dirty="0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sz="2200" dirty="0">
                <a:latin typeface="나눔스퀘어 Bold" pitchFamily="50" charset="-127"/>
                <a:ea typeface="나눔스퀘어 Bold" pitchFamily="50" charset="-127"/>
              </a:rPr>
              <a:t>유리창이나 </a:t>
            </a:r>
            <a:r>
              <a:rPr lang="en-US" altLang="ko-KR" sz="2200" dirty="0">
                <a:latin typeface="나눔스퀘어 Bold" pitchFamily="50" charset="-127"/>
                <a:ea typeface="나눔스퀘어 Bold" pitchFamily="50" charset="-127"/>
              </a:rPr>
              <a:t>TV </a:t>
            </a:r>
            <a:r>
              <a:rPr lang="ko-KR" altLang="en-US" sz="2200" dirty="0">
                <a:latin typeface="나눔스퀘어 Bold" pitchFamily="50" charset="-127"/>
                <a:ea typeface="나눔스퀘어 Bold" pitchFamily="50" charset="-127"/>
              </a:rPr>
              <a:t>등 학교의 물건을 부수기</a:t>
            </a:r>
          </a:p>
          <a:p>
            <a:pPr fontAlgn="base" latinLnBrk="0">
              <a:lnSpc>
                <a:spcPct val="130000"/>
              </a:lnSpc>
            </a:pPr>
            <a:r>
              <a:rPr lang="en-US" altLang="ko-KR" sz="2200" dirty="0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sz="2200" dirty="0">
                <a:latin typeface="나눔스퀘어 Bold" pitchFamily="50" charset="-127"/>
                <a:ea typeface="나눔스퀘어 Bold" pitchFamily="50" charset="-127"/>
              </a:rPr>
              <a:t>교육자료</a:t>
            </a:r>
            <a:r>
              <a:rPr lang="en-US" altLang="ko-KR" sz="2200" dirty="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200" dirty="0">
                <a:latin typeface="나눔스퀘어 Bold" pitchFamily="50" charset="-127"/>
                <a:ea typeface="나눔스퀘어 Bold" pitchFamily="50" charset="-127"/>
              </a:rPr>
              <a:t>안내문 등 게시 중인 문서를 함부로 떼거나 망가뜨리기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09750" y="5429925"/>
            <a:ext cx="6394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20000"/>
              </a:lnSpc>
            </a:pP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3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년 이하의 징역</a:t>
            </a: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또는 </a:t>
            </a: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700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만 원 이하의 벌금 등</a:t>
            </a: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학교 등의 </a:t>
            </a:r>
            <a:endParaRPr lang="en-US" altLang="ko-KR" sz="2000" dirty="0">
              <a:solidFill>
                <a:schemeClr val="tx1">
                  <a:lumMod val="95000"/>
                  <a:lumOff val="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20000"/>
              </a:lnSpc>
            </a:pP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공공기관에서는 </a:t>
            </a: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7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년 이하의 징역 또는 </a:t>
            </a:r>
            <a:r>
              <a:rPr lang="en-US" altLang="ko-K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1</a:t>
            </a:r>
            <a:r>
              <a:rPr lang="ko-KR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천만 원 이하의 벌금</a:t>
            </a:r>
            <a:endParaRPr lang="en-US" altLang="ko-KR" sz="2000" dirty="0">
              <a:solidFill>
                <a:schemeClr val="tx1">
                  <a:lumMod val="95000"/>
                  <a:lumOff val="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3605349" y="5509002"/>
            <a:ext cx="344095" cy="34409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600" dirty="0">
                <a:latin typeface="나눔스퀘어 Bold" pitchFamily="50" charset="-127"/>
                <a:ea typeface="나눔스퀘어 Bold" pitchFamily="50" charset="-127"/>
              </a:rPr>
              <a:t>&gt;</a:t>
            </a:r>
            <a:endParaRPr lang="ko-KR" altLang="en-US" sz="16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EAEDB21E-AE2C-4F48-B54E-5EDEC8BE5160}"/>
              </a:ext>
            </a:extLst>
          </p:cNvPr>
          <p:cNvSpPr/>
          <p:nvPr/>
        </p:nvSpPr>
        <p:spPr>
          <a:xfrm>
            <a:off x="198698" y="2785429"/>
            <a:ext cx="3246783" cy="251161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2278" y="1924242"/>
            <a:ext cx="81243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33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타인의 물건</a:t>
            </a:r>
            <a:r>
              <a:rPr lang="en-US" altLang="ko-KR" sz="33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, </a:t>
            </a:r>
            <a:r>
              <a:rPr lang="ko-KR" altLang="en-US" sz="33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문서</a:t>
            </a:r>
            <a:r>
              <a:rPr lang="en-US" altLang="ko-KR" sz="33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, </a:t>
            </a:r>
            <a:r>
              <a:rPr lang="ko-KR" altLang="en-US" sz="33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컴퓨터 파일 등을</a:t>
            </a:r>
            <a:endParaRPr lang="en-US" altLang="ko-KR" sz="33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  <a:p>
            <a:pPr fontAlgn="base" latinLnBrk="0"/>
            <a:r>
              <a:rPr lang="ko-KR" altLang="en-US" sz="33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망가뜨리거나 숨겨서 사용할 수 없게 만듦</a:t>
            </a:r>
            <a:endParaRPr lang="en-US" altLang="ko-KR" sz="33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3475393" y="3196783"/>
            <a:ext cx="451964" cy="451964"/>
          </a:xfrm>
          <a:prstGeom prst="ellipse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 latinLnBrk="0"/>
            <a:r>
              <a:rPr lang="ko-KR" altLang="en-US" dirty="0">
                <a:latin typeface="나눔스퀘어 Bold" pitchFamily="50" charset="-127"/>
                <a:ea typeface="나눔스퀘어 Bold" pitchFamily="50" charset="-127"/>
              </a:rPr>
              <a:t>예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1817" y="155096"/>
            <a:ext cx="5192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 dirty="0">
                <a:latin typeface="배스킨라빈스 R" pitchFamily="18" charset="-127"/>
                <a:ea typeface="배스킨라빈스 R" pitchFamily="18" charset="-127"/>
              </a:rPr>
              <a:t>교육활동 침해 행위란</a:t>
            </a:r>
            <a:r>
              <a:rPr lang="en-US" altLang="ko-KR" sz="4500" dirty="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 dirty="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605349" y="1323703"/>
            <a:ext cx="8411709" cy="554973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재물손괴 등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 (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형법 제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366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조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) 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공용서류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공용물 파괴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 (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형법 제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141</a:t>
            </a:r>
            <a:r>
              <a:rPr lang="ko-KR" altLang="en-US" sz="2000" dirty="0">
                <a:latin typeface="나눔스퀘어" pitchFamily="50" charset="-127"/>
                <a:ea typeface="나눔스퀘어" pitchFamily="50" charset="-127"/>
              </a:rPr>
              <a:t>조</a:t>
            </a:r>
            <a:r>
              <a:rPr lang="en-US" altLang="ko-KR" sz="2000" dirty="0">
                <a:latin typeface="나눔스퀘어" pitchFamily="50" charset="-127"/>
                <a:ea typeface="나눔스퀘어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206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EBD36"/>
        </a:solidFill>
        <a:ln>
          <a:noFill/>
        </a:ln>
      </a:spPr>
      <a:bodyPr rtlCol="0" anchor="ctr"/>
      <a:lstStyle>
        <a:defPPr algn="ctr" fontAlgn="base" latinLnBrk="0">
          <a:defRPr sz="2500" dirty="0">
            <a:latin typeface="나눔스퀘어 Bold" pitchFamily="50" charset="-127"/>
            <a:ea typeface="나눔스퀘어 Bold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2724</TotalTime>
  <Words>1777</Words>
  <Application>Microsoft Office PowerPoint</Application>
  <PresentationFormat>와이드스크린</PresentationFormat>
  <Paragraphs>277</Paragraphs>
  <Slides>21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21</vt:i4>
      </vt:variant>
    </vt:vector>
  </HeadingPairs>
  <TitlesOfParts>
    <vt:vector size="31" baseType="lpstr">
      <vt:lpstr>나눔스퀘어</vt:lpstr>
      <vt:lpstr>나눔스퀘어 Bold</vt:lpstr>
      <vt:lpstr>나눔스퀘어 ExtraBold</vt:lpstr>
      <vt:lpstr>맑은 고딕</vt:lpstr>
      <vt:lpstr>배스킨라빈스 B</vt:lpstr>
      <vt:lpstr>배스킨라빈스 R</vt:lpstr>
      <vt:lpstr>Arial</vt:lpstr>
      <vt:lpstr>Wingdings</vt:lpstr>
      <vt:lpstr>Office 테마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교육활동 침해 예방교육</dc:title>
  <dc:creator>유나겸</dc:creator>
  <cp:lastModifiedBy>USER</cp:lastModifiedBy>
  <cp:revision>424</cp:revision>
  <dcterms:created xsi:type="dcterms:W3CDTF">2019-09-06T04:35:14Z</dcterms:created>
  <dcterms:modified xsi:type="dcterms:W3CDTF">2023-04-18T00:35:58Z</dcterms:modified>
</cp:coreProperties>
</file>