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2"/>
  </p:notesMasterIdLst>
  <p:handoutMasterIdLst>
    <p:handoutMasterId r:id="rId33"/>
  </p:handoutMasterIdLst>
  <p:sldIdLst>
    <p:sldId id="256" r:id="rId3"/>
    <p:sldId id="338" r:id="rId4"/>
    <p:sldId id="307" r:id="rId5"/>
    <p:sldId id="312" r:id="rId6"/>
    <p:sldId id="298" r:id="rId7"/>
    <p:sldId id="275" r:id="rId8"/>
    <p:sldId id="366" r:id="rId9"/>
    <p:sldId id="300" r:id="rId10"/>
    <p:sldId id="339" r:id="rId11"/>
    <p:sldId id="340" r:id="rId12"/>
    <p:sldId id="341" r:id="rId13"/>
    <p:sldId id="342" r:id="rId14"/>
    <p:sldId id="343" r:id="rId15"/>
    <p:sldId id="368" r:id="rId16"/>
    <p:sldId id="280" r:id="rId17"/>
    <p:sldId id="302" r:id="rId18"/>
    <p:sldId id="313" r:id="rId19"/>
    <p:sldId id="322" r:id="rId20"/>
    <p:sldId id="323" r:id="rId21"/>
    <p:sldId id="324" r:id="rId22"/>
    <p:sldId id="325" r:id="rId23"/>
    <p:sldId id="326" r:id="rId24"/>
    <p:sldId id="330" r:id="rId25"/>
    <p:sldId id="331" r:id="rId26"/>
    <p:sldId id="332" r:id="rId27"/>
    <p:sldId id="333" r:id="rId28"/>
    <p:sldId id="337" r:id="rId29"/>
    <p:sldId id="334" r:id="rId30"/>
    <p:sldId id="336" r:id="rId3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34" userDrawn="1">
          <p15:clr>
            <a:srgbClr val="A4A3A4"/>
          </p15:clr>
        </p15:guide>
        <p15:guide id="2" pos="3840">
          <p15:clr>
            <a:srgbClr val="A4A3A4"/>
          </p15:clr>
        </p15:guide>
        <p15:guide id="3" pos="778" userDrawn="1">
          <p15:clr>
            <a:srgbClr val="A4A3A4"/>
          </p15:clr>
        </p15:guide>
        <p15:guide id="4" pos="1481" userDrawn="1">
          <p15:clr>
            <a:srgbClr val="A4A3A4"/>
          </p15:clr>
        </p15:guide>
        <p15:guide id="5" orient="horz" pos="1139" userDrawn="1">
          <p15:clr>
            <a:srgbClr val="A4A3A4"/>
          </p15:clr>
        </p15:guide>
        <p15:guide id="6" orient="horz" pos="2161">
          <p15:clr>
            <a:srgbClr val="A4A3A4"/>
          </p15:clr>
        </p15:guide>
        <p15:guide id="7" pos="81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5B9BD5"/>
    <a:srgbClr val="7EBD36"/>
    <a:srgbClr val="D1D0E8"/>
    <a:srgbClr val="FFFDEE"/>
    <a:srgbClr val="E2B7D3"/>
    <a:srgbClr val="0070C0"/>
    <a:srgbClr val="92D050"/>
    <a:srgbClr val="E8EDF8"/>
    <a:srgbClr val="E3E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보통 스타일 2 - 강조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21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870" y="108"/>
      </p:cViewPr>
      <p:guideLst>
        <p:guide orient="horz" pos="1434"/>
        <p:guide pos="3840"/>
        <p:guide pos="778"/>
        <p:guide pos="1481"/>
        <p:guide orient="horz" pos="1139"/>
        <p:guide orient="horz" pos="2161"/>
        <p:guide pos="81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8098C-E2E5-4B59-B8F6-ADE75B587059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969965-83AE-421D-892A-873FD2D958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25703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59674-6F9C-4BDE-96F5-BD4E091C7784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E86BEA-AB99-4FD4-AA83-2401D6F480F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897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48595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6783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35669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35669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891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4580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31848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3442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1967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54675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21437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E86BEA-AB99-4FD4-AA83-2401D6F480F0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3252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1240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2261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287541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055" y="1277817"/>
            <a:ext cx="10996252" cy="77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55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633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63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63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633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363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8018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90618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566492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2489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9127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36839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8458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297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62506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42670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6170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5093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5875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4301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4530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6959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571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6332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B91F0A7-2C54-46A7-8DAC-96DEBE7876CF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D883719-9336-4706-9A7D-4C74AF33B66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1640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-1" y="0"/>
            <a:ext cx="12192001" cy="1162228"/>
          </a:xfrm>
          <a:prstGeom prst="rect">
            <a:avLst/>
          </a:prstGeom>
          <a:solidFill>
            <a:srgbClr val="E8E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 userDrawn="1"/>
        </p:nvSpPr>
        <p:spPr>
          <a:xfrm rot="18842498">
            <a:off x="781175" y="1080305"/>
            <a:ext cx="1452785" cy="487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모서리가 둥근 직사각형 8"/>
          <p:cNvSpPr/>
          <p:nvPr userDrawn="1"/>
        </p:nvSpPr>
        <p:spPr>
          <a:xfrm rot="18842498">
            <a:off x="-119644" y="1204956"/>
            <a:ext cx="1452785" cy="4871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64598"/>
            <a:ext cx="12211665" cy="1429122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rot="18841769">
            <a:off x="1125881" y="1122101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>
                <a:latin typeface="나눔스퀘어 Bold" pitchFamily="50" charset="-127"/>
                <a:ea typeface="나눔스퀘어 Bold" pitchFamily="50" charset="-127"/>
              </a:rPr>
              <a:t>학부모</a:t>
            </a:r>
            <a:endParaRPr lang="en-US" altLang="ko-KR"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8981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EEB1-93FE-4053-BF4A-CFFBFE2E278D}" type="datetimeFigureOut">
              <a:rPr lang="ko-KR" altLang="en-US" smtClean="0"/>
              <a:t>2023-04-18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8078F-1152-43F9-B849-C5802A47661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7023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5"/>
          <p:cNvSpPr/>
          <p:nvPr/>
        </p:nvSpPr>
        <p:spPr>
          <a:xfrm>
            <a:off x="-8338" y="1532712"/>
            <a:ext cx="12200338" cy="4397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직사각형 8"/>
          <p:cNvSpPr/>
          <p:nvPr/>
        </p:nvSpPr>
        <p:spPr>
          <a:xfrm>
            <a:off x="-8338" y="0"/>
            <a:ext cx="12200338" cy="1541396"/>
          </a:xfrm>
          <a:prstGeom prst="rect">
            <a:avLst/>
          </a:prstGeom>
          <a:solidFill>
            <a:srgbClr val="D1D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8" y="374447"/>
            <a:ext cx="12200337" cy="116694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158" y="5099863"/>
            <a:ext cx="10058400" cy="914400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0" y="5930538"/>
            <a:ext cx="12192000" cy="927462"/>
          </a:xfrm>
          <a:prstGeom prst="rect">
            <a:avLst/>
          </a:prstGeom>
          <a:solidFill>
            <a:srgbClr val="BEC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47" y="6200374"/>
            <a:ext cx="1430383" cy="441035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268" y="6186815"/>
            <a:ext cx="1951820" cy="414908"/>
          </a:xfrm>
          <a:prstGeom prst="rect">
            <a:avLst/>
          </a:prstGeom>
        </p:spPr>
      </p:pic>
      <p:sp>
        <p:nvSpPr>
          <p:cNvPr id="15" name="타원 14"/>
          <p:cNvSpPr/>
          <p:nvPr/>
        </p:nvSpPr>
        <p:spPr>
          <a:xfrm>
            <a:off x="10185051" y="870857"/>
            <a:ext cx="1323711" cy="1323711"/>
          </a:xfrm>
          <a:prstGeom prst="ellips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0316952" y="1294185"/>
            <a:ext cx="1059907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25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학부모</a:t>
            </a: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120" y="2025896"/>
            <a:ext cx="4428981" cy="2577111"/>
          </a:xfrm>
          <a:prstGeom prst="rect">
            <a:avLst/>
          </a:prstGeom>
        </p:spPr>
      </p:pic>
      <p:pic>
        <p:nvPicPr>
          <p:cNvPr id="13" name="Picture 4" descr="가로형-블루심벌_로고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2126" y="6220100"/>
            <a:ext cx="2508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035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2191818" y="155096"/>
            <a:ext cx="5012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침해행위란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>
              <a:latin typeface="배스킨라빈스 R" pitchFamily="18" charset="-127"/>
              <a:ea typeface="배스킨라빈스 R" pitchFamily="18" charset="-127"/>
            </a:endParaRPr>
          </a:p>
        </p:txBody>
      </p:sp>
      <p:cxnSp>
        <p:nvCxnSpPr>
          <p:cNvPr id="5" name="직선 연결선 4"/>
          <p:cNvCxnSpPr/>
          <p:nvPr/>
        </p:nvCxnSpPr>
        <p:spPr>
          <a:xfrm>
            <a:off x="350840" y="4088351"/>
            <a:ext cx="114154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44230" y="4206600"/>
            <a:ext cx="68659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20000"/>
              </a:lnSpc>
            </a:pP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성폭력범죄의 처벌 등에 관한 특례법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2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항에 의한 성범죄</a:t>
            </a:r>
            <a:endParaRPr lang="en-US" altLang="ko-KR" sz="200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 latinLnBrk="0">
              <a:lnSpc>
                <a:spcPct val="120000"/>
              </a:lnSpc>
            </a:pP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000" err="1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교원지위법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15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2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호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99313" y="5052906"/>
            <a:ext cx="8397631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성폭력범죄의 처벌 등에 관한 특례법 제</a:t>
            </a:r>
            <a:r>
              <a:rPr lang="en-US" altLang="ko-KR" sz="1600">
                <a:latin typeface="나눔스퀘어" pitchFamily="50" charset="-127"/>
                <a:ea typeface="나눔스퀘어" pitchFamily="50" charset="-127"/>
              </a:rPr>
              <a:t>2</a:t>
            </a: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조 제</a:t>
            </a:r>
            <a:r>
              <a:rPr lang="en-US" altLang="ko-KR" sz="1600">
                <a:latin typeface="나눔스퀘어" pitchFamily="50" charset="-127"/>
                <a:ea typeface="나눔스퀘어" pitchFamily="50" charset="-127"/>
              </a:rPr>
              <a:t>1</a:t>
            </a: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항의 성범죄행위</a:t>
            </a:r>
          </a:p>
          <a:p>
            <a:pPr fontAlgn="base">
              <a:lnSpc>
                <a:spcPct val="130000"/>
              </a:lnSpc>
            </a:pP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sp>
        <p:nvSpPr>
          <p:cNvPr id="33" name="타원 32"/>
          <p:cNvSpPr/>
          <p:nvPr/>
        </p:nvSpPr>
        <p:spPr>
          <a:xfrm>
            <a:off x="3127027" y="5131953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3135111" y="5476577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3187572" y="5909209"/>
            <a:ext cx="8609371" cy="866775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</a:pPr>
            <a:r>
              <a:rPr lang="en-US" altLang="ko-KR" sz="14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수업 중 교원 앞에서 자위행위를 한 경우</a:t>
            </a:r>
          </a:p>
          <a:p>
            <a:pPr fontAlgn="base">
              <a:lnSpc>
                <a:spcPct val="150000"/>
              </a:lnSpc>
            </a:pPr>
            <a:r>
              <a:rPr lang="en-US" altLang="ko-KR" sz="14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· </a:t>
            </a:r>
            <a:r>
              <a:rPr lang="ko-KR" altLang="en-US" sz="14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휴대 전화 카메라 등을 이용하여 성적 욕망 또는 수치심을 유발할 수 있는 교원의 신체를 몰래 촬영한 경우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903289" y="1518451"/>
            <a:ext cx="42402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손괴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000" err="1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교원지위법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15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호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316401" y="2111116"/>
            <a:ext cx="8775582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600" spc="-90">
                <a:latin typeface="나눔스퀘어" pitchFamily="50" charset="-127"/>
                <a:ea typeface="나눔스퀘어" pitchFamily="50" charset="-127"/>
              </a:rPr>
              <a:t>타인의 재물</a:t>
            </a:r>
            <a:r>
              <a:rPr lang="en-US" altLang="ko-KR" sz="1600" spc="-9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600" spc="-90">
                <a:latin typeface="나눔스퀘어" pitchFamily="50" charset="-127"/>
                <a:ea typeface="나눔스퀘어" pitchFamily="50" charset="-127"/>
              </a:rPr>
              <a:t>문서 또는 전자기록 등 특수매체기록을 손괴</a:t>
            </a:r>
            <a:r>
              <a:rPr lang="en-US" altLang="ko-KR" sz="1600" spc="-9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600" spc="-90">
                <a:latin typeface="나눔스퀘어" pitchFamily="50" charset="-127"/>
                <a:ea typeface="나눔스퀘어" pitchFamily="50" charset="-127"/>
              </a:rPr>
              <a:t>은닉</a:t>
            </a:r>
            <a:r>
              <a:rPr lang="en-US" altLang="ko-KR" sz="1600" spc="-9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600" spc="-90">
                <a:latin typeface="나눔스퀘어" pitchFamily="50" charset="-127"/>
                <a:ea typeface="나눔스퀘어" pitchFamily="50" charset="-127"/>
              </a:rPr>
              <a:t>기타의 방법으로 효용을 해치는 행위</a:t>
            </a:r>
          </a:p>
          <a:p>
            <a:pPr fontAlgn="base">
              <a:lnSpc>
                <a:spcPct val="130000"/>
              </a:lnSpc>
            </a:pP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sp>
        <p:nvSpPr>
          <p:cNvPr id="27" name="타원 26"/>
          <p:cNvSpPr/>
          <p:nvPr/>
        </p:nvSpPr>
        <p:spPr>
          <a:xfrm>
            <a:off x="3044230" y="2191599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3044230" y="2525840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187573" y="2963570"/>
            <a:ext cx="8578716" cy="956915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50000"/>
              </a:lnSpc>
            </a:pPr>
            <a:r>
              <a:rPr lang="en-US" altLang="ko-KR" sz="14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수업 중 지도하는 교사에 대한 불만으로 교실 유리창을 주먹으로 쳐서 깨는 경우</a:t>
            </a:r>
          </a:p>
          <a:p>
            <a:pPr fontAlgn="base">
              <a:lnSpc>
                <a:spcPct val="150000"/>
              </a:lnSpc>
            </a:pPr>
            <a:r>
              <a:rPr lang="en-US" altLang="ko-KR" sz="14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출석부</a:t>
            </a:r>
            <a:r>
              <a:rPr lang="en-US" altLang="ko-KR" sz="14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4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교사의 업무수첩 등을 뜯어내어 훼손하거나 감추는 경우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746" y="4427580"/>
            <a:ext cx="2804262" cy="18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Y:\[PPT] 한국교육개발원 교육자료\@삽화자료\초등고학년-유형사례\초등고학년유형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4" y="2045413"/>
            <a:ext cx="2850533" cy="189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33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2191818" y="155096"/>
            <a:ext cx="5012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침해행위란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17094" y="1631414"/>
            <a:ext cx="747512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2000" err="1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정보통신망법에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따른 불법정보 유통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000" err="1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교원지위법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15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3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호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752654" y="2123486"/>
            <a:ext cx="834250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① 비방의 목적으로 공공연하게 사실이나 허위사실을 드러내어 사람의 명예를 훼손하는 내용의 </a:t>
            </a:r>
            <a:endParaRPr lang="en-US" altLang="ko-KR" sz="1600" dirty="0"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    </a:t>
            </a: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정보를 정보통신망을 통해 유통하는 행위 </a:t>
            </a:r>
            <a:endParaRPr lang="en-US" altLang="ko-KR" sz="1600" dirty="0"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② 정보통신망을 통해 음란한 부호</a:t>
            </a:r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·</a:t>
            </a: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문언</a:t>
            </a:r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·</a:t>
            </a: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음향</a:t>
            </a:r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·</a:t>
            </a: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화상 또는 영상을 보내는 행위</a:t>
            </a:r>
          </a:p>
          <a:p>
            <a:pPr fontAlgn="base">
              <a:lnSpc>
                <a:spcPct val="150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③ 정보통신망을 통해 공포심이나 불안감을 유발하는 부호</a:t>
            </a:r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·</a:t>
            </a: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문언</a:t>
            </a:r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·</a:t>
            </a: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음향</a:t>
            </a:r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·</a:t>
            </a: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화상 또는 영상을 </a:t>
            </a:r>
            <a:endParaRPr lang="en-US" altLang="ko-KR" sz="1600" dirty="0"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     </a:t>
            </a: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반복적으로 보내는 행위</a:t>
            </a:r>
          </a:p>
        </p:txBody>
      </p:sp>
      <p:sp>
        <p:nvSpPr>
          <p:cNvPr id="27" name="타원 26"/>
          <p:cNvSpPr/>
          <p:nvPr/>
        </p:nvSpPr>
        <p:spPr>
          <a:xfrm>
            <a:off x="3477220" y="2241631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3477220" y="4134337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727487" y="4559621"/>
            <a:ext cx="8002890" cy="1642439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3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불특정 다수가 볼 수 있는 인터넷 카페 자유게시판에 “담임교사가 학생들을 폭행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학대하고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이를 따지는</a:t>
            </a:r>
            <a:endParaRPr lang="en-US" altLang="ko-KR" sz="1400" dirty="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3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학부모에게 욕설과 협박을 </a:t>
            </a:r>
            <a:r>
              <a:rPr lang="ko-KR" altLang="en-US" sz="1400" dirty="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했다”는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허위사실을 해당 교사가 누구인지 알아볼 수 있게 게시한 경우</a:t>
            </a:r>
          </a:p>
          <a:p>
            <a:pPr fontAlgn="base">
              <a:lnSpc>
                <a:spcPct val="15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담임교사에게 불만을 품고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새벽시간을 포함한 수 일 동안 “죄를 피하지 못할 것이다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 (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교사의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)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자손들이 </a:t>
            </a:r>
            <a:endParaRPr lang="en-US" altLang="ko-KR" sz="1400" dirty="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장래 불행할 </a:t>
            </a:r>
            <a:r>
              <a:rPr lang="ko-KR" altLang="en-US" sz="1400" dirty="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것이다”라는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등의 저주가 담긴 문자메시지를 수 십여 차례 보내 교원에게 공포심이나 불안</a:t>
            </a:r>
            <a:endParaRPr lang="en-US" altLang="ko-KR" sz="1400" dirty="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감을 유발한 경우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57180" y="4083915"/>
            <a:ext cx="823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pic>
        <p:nvPicPr>
          <p:cNvPr id="3074" name="Picture 2" descr="Y:\[PPT] 한국교육개발원 교육자료\@삽화자료\초등고학년-퀴즈\초등고학년퀴즈-1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4" y="2258258"/>
            <a:ext cx="2850535" cy="189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309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2191818" y="155096"/>
            <a:ext cx="5012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침해행위란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924515" y="1366669"/>
            <a:ext cx="9315371" cy="530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공무집행방해</a:t>
            </a:r>
            <a:r>
              <a:rPr lang="en-US" altLang="ko-KR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/</a:t>
            </a:r>
            <a:r>
              <a:rPr lang="ko-KR" altLang="en-US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업무방해</a:t>
            </a:r>
            <a:r>
              <a:rPr lang="en-US" altLang="ko-KR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교원지위법 제</a:t>
            </a:r>
            <a:r>
              <a:rPr lang="en-US" altLang="ko-KR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15</a:t>
            </a:r>
            <a:r>
              <a:rPr lang="ko-KR" altLang="en-US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 제</a:t>
            </a:r>
            <a:r>
              <a:rPr lang="en-US" altLang="ko-KR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4</a:t>
            </a:r>
            <a:r>
              <a:rPr lang="ko-KR" altLang="en-US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호</a:t>
            </a:r>
            <a:r>
              <a:rPr lang="en-US" altLang="ko-KR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, </a:t>
            </a:r>
            <a:r>
              <a:rPr lang="ko-KR" altLang="en-US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교육활동 침해 행위 고시</a:t>
            </a:r>
            <a:r>
              <a:rPr lang="en-US" altLang="ko-KR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27" name="타원 26"/>
          <p:cNvSpPr/>
          <p:nvPr/>
        </p:nvSpPr>
        <p:spPr>
          <a:xfrm>
            <a:off x="3322887" y="2011000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8" name="타원 27"/>
          <p:cNvSpPr/>
          <p:nvPr/>
        </p:nvSpPr>
        <p:spPr>
          <a:xfrm>
            <a:off x="3322886" y="2966008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580756" y="3360118"/>
            <a:ext cx="8002890" cy="973442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3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학생의 아버지가 자신의 아들을 괴롭힌 학생을 </a:t>
            </a:r>
            <a:r>
              <a:rPr lang="ko-KR" altLang="en-US" sz="1400" dirty="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혼내준다며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수업 중인 교실로 들어가 관련 학생들을 </a:t>
            </a:r>
            <a:endParaRPr lang="en-US" altLang="ko-KR" sz="1400" dirty="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교실 밖으로 불러내 무릎을 꿇게 하고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이를 만류하는 교사를 협박하여 수업 진행을 방해한 경우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6778" y="2956898"/>
            <a:ext cx="8234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58133" y="1968195"/>
            <a:ext cx="63257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적법하게 직무를 집행하는 공무원에 대해 폭행</a:t>
            </a:r>
            <a:r>
              <a:rPr lang="en-US" altLang="ko-KR" sz="160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협박 또는 위계를 함으로써 </a:t>
            </a:r>
            <a:endParaRPr lang="en-US" altLang="ko-KR" sz="1600"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직무집행을 방해하는 행위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580756" y="1933361"/>
            <a:ext cx="1423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latin typeface="나눔스퀘어 Bold" pitchFamily="50" charset="-127"/>
                <a:ea typeface="나눔스퀘어 Bold" pitchFamily="50" charset="-127"/>
              </a:rPr>
              <a:t>공무집행방해 </a:t>
            </a:r>
            <a:r>
              <a:rPr lang="en-US" altLang="ko-KR" sz="1600">
                <a:latin typeface="나눔스퀘어 Bold" pitchFamily="50" charset="-127"/>
                <a:ea typeface="나눔스퀘어 Bold" pitchFamily="50" charset="-127"/>
              </a:rPr>
              <a:t>:</a:t>
            </a:r>
            <a:endParaRPr lang="ko-KR" altLang="en-US" sz="16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42022" y="2553678"/>
            <a:ext cx="64107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허위 사실을 유포하거나 위계 또는 위력으로써 사람의 업무를 방해하는 행위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80756" y="2529817"/>
            <a:ext cx="1051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600">
                <a:latin typeface="나눔스퀘어 Bold" pitchFamily="50" charset="-127"/>
                <a:ea typeface="나눔스퀘어 Bold" pitchFamily="50" charset="-127"/>
              </a:rPr>
              <a:t>업무방해 </a:t>
            </a:r>
            <a:r>
              <a:rPr lang="en-US" altLang="ko-KR" sz="1600">
                <a:latin typeface="나눔스퀘어 Bold" pitchFamily="50" charset="-127"/>
                <a:ea typeface="나눔스퀘어 Bold" pitchFamily="50" charset="-127"/>
              </a:rPr>
              <a:t>:</a:t>
            </a:r>
            <a:endParaRPr lang="ko-KR" altLang="en-US" sz="16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42625" y="4476902"/>
            <a:ext cx="778129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성희롱 행위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000" err="1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교원지위법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15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4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호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, 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교육활동 침해 행위 고시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52654" y="4980986"/>
            <a:ext cx="8397631" cy="709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교육활동 중인 교원에게 성적 언동 등으로 성적 굴욕감 또는 혐오감을 느끼게 하는 행위</a:t>
            </a:r>
          </a:p>
          <a:p>
            <a:pPr fontAlgn="base">
              <a:lnSpc>
                <a:spcPct val="130000"/>
              </a:lnSpc>
            </a:pP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sp>
        <p:nvSpPr>
          <p:cNvPr id="19" name="타원 18"/>
          <p:cNvSpPr/>
          <p:nvPr/>
        </p:nvSpPr>
        <p:spPr>
          <a:xfrm>
            <a:off x="3338807" y="5067443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3338806" y="5405238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3590606" y="5715909"/>
            <a:ext cx="8002890" cy="956915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수업시간 중 교사에게 “가슴이 없어서 등 인줄 알았어요” 등 성희롱 발언을 한 경우</a:t>
            </a:r>
          </a:p>
          <a:p>
            <a:pPr fontAlgn="base">
              <a:lnSpc>
                <a:spcPct val="15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성적인 물건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피임용품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)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이나 야한 사진을 교사가 볼 수 있도록 교탁 위에 놓거나 교사의 동선상에 </a:t>
            </a:r>
            <a:endParaRPr lang="en-US" altLang="ko-KR" sz="1400" dirty="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떨어뜨려 놓는 경우 </a:t>
            </a:r>
          </a:p>
        </p:txBody>
      </p:sp>
      <p:cxnSp>
        <p:nvCxnSpPr>
          <p:cNvPr id="22" name="직선 연결선 21"/>
          <p:cNvCxnSpPr/>
          <p:nvPr/>
        </p:nvCxnSpPr>
        <p:spPr>
          <a:xfrm>
            <a:off x="28135" y="4460339"/>
            <a:ext cx="114154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5999" y="2207305"/>
            <a:ext cx="2805280" cy="186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Y:\[PPT] 한국교육개발원 교육자료\@삽화자료\초등저학년-퀴즈\초등저학년퀴즈-0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1" y="4709574"/>
            <a:ext cx="2800438" cy="1866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354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2191818" y="155096"/>
            <a:ext cx="5012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침해행위란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417094" y="1403059"/>
            <a:ext cx="7601761" cy="4743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1900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교원의 정당한 교육활동에 대해 반복적으로 부당하게 간섭하는 행위</a:t>
            </a:r>
            <a:endParaRPr lang="en-US" altLang="ko-KR" sz="19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752654" y="1898580"/>
            <a:ext cx="8397631" cy="68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교원이 정당한 교육활동을 했음에도 불구하고 반복적으로 부당하게 간섭하는 행위</a:t>
            </a:r>
          </a:p>
          <a:p>
            <a:pPr fontAlgn="base">
              <a:lnSpc>
                <a:spcPct val="130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sp>
        <p:nvSpPr>
          <p:cNvPr id="14" name="타원 13"/>
          <p:cNvSpPr/>
          <p:nvPr/>
        </p:nvSpPr>
        <p:spPr>
          <a:xfrm>
            <a:off x="3489802" y="1987028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483468" y="2322512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3608601" y="2695556"/>
            <a:ext cx="8002890" cy="1134860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체육교사에게 ‘수업시간에 야외 체육활동을 하지 말고 자습을 </a:t>
            </a:r>
            <a:r>
              <a:rPr lang="ko-KR" altLang="en-US" sz="1400" dirty="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시키라’고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반복적으로 요구하는 경우</a:t>
            </a:r>
          </a:p>
          <a:p>
            <a:pPr fontAlgn="base">
              <a:lnSpc>
                <a:spcPct val="15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시험 평가에 관하여 </a:t>
            </a:r>
            <a:r>
              <a:rPr lang="ko-KR" altLang="en-US" sz="1400" dirty="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교사에게‘시험범위를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줄이라’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‘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시험문제를 왜 이렇게 어렵게 내냐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?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쉽게 </a:t>
            </a:r>
            <a:r>
              <a:rPr lang="ko-KR" altLang="en-US" sz="1400" dirty="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내라’라며</a:t>
            </a:r>
            <a:endParaRPr lang="en-US" altLang="ko-KR" sz="1400" dirty="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반복적으로 요구</a:t>
            </a: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·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간섭하는 경우 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3316641" y="3937431"/>
            <a:ext cx="842301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608601" y="4120058"/>
            <a:ext cx="762901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/>
            <a:r>
              <a:rPr lang="ko-KR" altLang="en-US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교육활동 중인 교원의 영상</a:t>
            </a:r>
            <a:r>
              <a:rPr lang="en-US" altLang="ko-KR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화상</a:t>
            </a:r>
            <a:r>
              <a:rPr lang="en-US" altLang="ko-KR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음성 등을 촬영</a:t>
            </a:r>
            <a:r>
              <a:rPr lang="en-US" altLang="ko-KR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녹화</a:t>
            </a:r>
            <a:r>
              <a:rPr lang="en-US" altLang="ko-KR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녹음</a:t>
            </a:r>
            <a:r>
              <a:rPr lang="en-US" altLang="ko-KR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합성하여 </a:t>
            </a:r>
            <a:endParaRPr lang="en-US" altLang="ko-KR" sz="1900" dirty="0">
              <a:solidFill>
                <a:srgbClr val="0070C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fontAlgn="base"/>
            <a:r>
              <a:rPr lang="ko-KR" altLang="en-US" sz="1900" dirty="0">
                <a:solidFill>
                  <a:srgbClr val="0070C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무단으로 배포하는 행위</a:t>
            </a:r>
          </a:p>
          <a:p>
            <a:pPr fontAlgn="base"/>
            <a:endParaRPr lang="ko-KR" altLang="en-US" sz="2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94369" y="4812317"/>
            <a:ext cx="8397631" cy="795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2021. 10. 1. </a:t>
            </a: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고시 개정으로 새롭게 규정된 교육활동 침해 행위 유형</a:t>
            </a:r>
            <a:endParaRPr lang="en-US" altLang="ko-KR" sz="1600" dirty="0"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sp>
        <p:nvSpPr>
          <p:cNvPr id="33" name="타원 32"/>
          <p:cNvSpPr/>
          <p:nvPr/>
        </p:nvSpPr>
        <p:spPr>
          <a:xfrm>
            <a:off x="3496417" y="4961996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3483468" y="5329807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3608601" y="5767253"/>
            <a:ext cx="8002890" cy="47845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수업 중 교원의 정상적인 교육활동을 임의로 녹음하여 무단 배포하며 부당한 민원을 제기하는 경우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6" y="2310156"/>
            <a:ext cx="2499484" cy="411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81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2191818" y="155096"/>
            <a:ext cx="5012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침해행위란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134772" y="3416481"/>
            <a:ext cx="6769594" cy="933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500"/>
              </a:lnSpc>
            </a:pPr>
            <a:r>
              <a:rPr lang="ko-KR" altLang="en-US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그 밖에 학교장이 </a:t>
            </a:r>
            <a:r>
              <a:rPr lang="en-US" altLang="ko-KR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｢</a:t>
            </a:r>
            <a:r>
              <a:rPr lang="ko-KR" altLang="en-US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교육공무원법</a:t>
            </a:r>
            <a:r>
              <a:rPr lang="en-US" altLang="ko-KR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｣ </a:t>
            </a:r>
            <a:r>
              <a:rPr lang="ko-KR" altLang="en-US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제</a:t>
            </a:r>
            <a:r>
              <a:rPr lang="en-US" altLang="ko-KR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43</a:t>
            </a:r>
            <a:r>
              <a:rPr lang="ko-KR" altLang="en-US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항에 </a:t>
            </a:r>
            <a:endParaRPr lang="en-US" altLang="ko-KR" sz="2000" b="1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  <a:p>
            <a:pPr fontAlgn="base">
              <a:lnSpc>
                <a:spcPts val="3500"/>
              </a:lnSpc>
            </a:pPr>
            <a:r>
              <a:rPr lang="ko-KR" altLang="en-US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위반한다고 판단하는 행위</a:t>
            </a:r>
            <a:endParaRPr lang="ko-KR" altLang="en-US" sz="2000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5105" y="4426352"/>
            <a:ext cx="7390704" cy="12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교원지위법 및 교육부장관 고시에 규정되지 않은 유형일지라도 교권존중에 </a:t>
            </a:r>
            <a:endParaRPr lang="en-US" altLang="ko-KR" sz="1600" dirty="0"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ts val="3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위반하는 행위라고 학교장이 판단한다면 교육활동 침해행위로 인정될 수 있음</a:t>
            </a:r>
            <a:r>
              <a:rPr lang="en-US" altLang="ko-KR" sz="1600" dirty="0"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endParaRPr lang="ko-KR" altLang="en-US" sz="500" dirty="0"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sp>
        <p:nvSpPr>
          <p:cNvPr id="33" name="타원 32"/>
          <p:cNvSpPr/>
          <p:nvPr/>
        </p:nvSpPr>
        <p:spPr>
          <a:xfrm>
            <a:off x="4244838" y="4527671"/>
            <a:ext cx="250267" cy="2642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4244838" y="5410683"/>
            <a:ext cx="250267" cy="264219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4675827" y="5787983"/>
            <a:ext cx="6046054" cy="478457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14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교사를 무시하며 학생들에게 교사의 말을 듣지 말라고 종용하는 경우 </a:t>
            </a: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16" y="2310156"/>
            <a:ext cx="2499484" cy="4119782"/>
          </a:xfrm>
          <a:prstGeom prst="rect">
            <a:avLst/>
          </a:prstGeom>
        </p:spPr>
      </p:pic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960EC978-E8F0-4B35-9E6F-0658FB3EA583}"/>
              </a:ext>
            </a:extLst>
          </p:cNvPr>
          <p:cNvCxnSpPr/>
          <p:nvPr/>
        </p:nvCxnSpPr>
        <p:spPr>
          <a:xfrm>
            <a:off x="3487347" y="3353232"/>
            <a:ext cx="842301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FE21853C-C3DB-4707-BBEB-16A52535143D}"/>
              </a:ext>
            </a:extLst>
          </p:cNvPr>
          <p:cNvSpPr txBox="1"/>
          <p:nvPr/>
        </p:nvSpPr>
        <p:spPr>
          <a:xfrm>
            <a:off x="4134772" y="1563424"/>
            <a:ext cx="7244428" cy="930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3500"/>
              </a:lnSpc>
            </a:pPr>
            <a:r>
              <a:rPr lang="ko-KR" altLang="en-US" sz="2000" b="1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교원의 정당한 생활지도에 불응하여 의도적으로 교육활동을 방해하는 행위</a:t>
            </a:r>
            <a:endParaRPr lang="en-US" altLang="ko-KR" sz="2000" b="1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2" name="직사각형 1">
            <a:extLst>
              <a:ext uri="{FF2B5EF4-FFF2-40B4-BE49-F238E27FC236}">
                <a16:creationId xmlns:a16="http://schemas.microsoft.com/office/drawing/2014/main" id="{0CA5E127-F1FF-4DD3-879A-F939DEBC18E0}"/>
              </a:ext>
            </a:extLst>
          </p:cNvPr>
          <p:cNvSpPr/>
          <p:nvPr/>
        </p:nvSpPr>
        <p:spPr>
          <a:xfrm>
            <a:off x="4369971" y="2536789"/>
            <a:ext cx="7512946" cy="454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en-US" altLang="ko-KR" dirty="0">
                <a:latin typeface="나눔스퀘어" pitchFamily="50" charset="-127"/>
                <a:ea typeface="나눔스퀘어" pitchFamily="50" charset="-127"/>
              </a:rPr>
              <a:t>- 2023. 3. 23. </a:t>
            </a:r>
            <a:r>
              <a:rPr lang="ko-KR" altLang="en-US" dirty="0">
                <a:latin typeface="나눔스퀘어" pitchFamily="50" charset="-127"/>
                <a:ea typeface="나눔스퀘어" pitchFamily="50" charset="-127"/>
              </a:rPr>
              <a:t>고시 개정으로 새롭게 규정된 교육활동 침해 행위 유형</a:t>
            </a:r>
            <a:endParaRPr lang="en-US" altLang="ko-KR" dirty="0">
              <a:latin typeface="나눔스퀘어" pitchFamily="50" charset="-127"/>
              <a:ea typeface="나눔스퀘어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2840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91817" y="1445965"/>
            <a:ext cx="897255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1. 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교육활동 침해학생에 대한 조치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1817" y="155096"/>
            <a:ext cx="702147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침해행위에 따른 조치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264491" y="2212109"/>
            <a:ext cx="3087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>
                <a:latin typeface="나눔스퀘어 Bold" pitchFamily="50" charset="-127"/>
                <a:ea typeface="나눔스퀘어 Bold" pitchFamily="50" charset="-127"/>
              </a:rPr>
              <a:t>교육활동 침해학생에 대한 조치</a:t>
            </a:r>
          </a:p>
        </p:txBody>
      </p:sp>
      <p:sp>
        <p:nvSpPr>
          <p:cNvPr id="115" name="타원 114">
            <a:extLst>
              <a:ext uri="{FF2B5EF4-FFF2-40B4-BE49-F238E27FC236}">
                <a16:creationId xmlns:a16="http://schemas.microsoft.com/office/drawing/2014/main" id="{263E9791-CF7C-49F6-B1F6-CFEC6211FFD2}"/>
              </a:ext>
            </a:extLst>
          </p:cNvPr>
          <p:cNvSpPr/>
          <p:nvPr/>
        </p:nvSpPr>
        <p:spPr>
          <a:xfrm>
            <a:off x="1072946" y="2297469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사각형: 둥근 위쪽 모서리 3">
            <a:extLst>
              <a:ext uri="{FF2B5EF4-FFF2-40B4-BE49-F238E27FC236}">
                <a16:creationId xmlns:a16="http://schemas.microsoft.com/office/drawing/2014/main" id="{44AD9B34-6B4A-4530-816B-B6550D5AAC25}"/>
              </a:ext>
            </a:extLst>
          </p:cNvPr>
          <p:cNvSpPr/>
          <p:nvPr/>
        </p:nvSpPr>
        <p:spPr>
          <a:xfrm>
            <a:off x="1038105" y="5438441"/>
            <a:ext cx="10315800" cy="1181434"/>
          </a:xfrm>
          <a:prstGeom prst="round2SameRect">
            <a:avLst>
              <a:gd name="adj1" fmla="val 0"/>
              <a:gd name="adj2" fmla="val 25794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marL="266700" indent="-266700" fontAlgn="base" latinLnBrk="0">
              <a:lnSpc>
                <a:spcPct val="150000"/>
              </a:lnSpc>
              <a:buFont typeface="Wingdings" pitchFamily="2" charset="2"/>
              <a:buChar char="§"/>
            </a:pPr>
            <a:endParaRPr lang="en-US" altLang="ko-KR" sz="1700">
              <a:solidFill>
                <a:schemeClr val="tx1">
                  <a:lumMod val="95000"/>
                  <a:lumOff val="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117" name="Group 4">
            <a:extLst>
              <a:ext uri="{FF2B5EF4-FFF2-40B4-BE49-F238E27FC236}">
                <a16:creationId xmlns:a16="http://schemas.microsoft.com/office/drawing/2014/main" id="{D53C8241-326F-49AB-B87F-153B0894D4E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38105" y="2601592"/>
            <a:ext cx="10315800" cy="2829292"/>
            <a:chOff x="990" y="1675"/>
            <a:chExt cx="6504" cy="1906"/>
          </a:xfrm>
        </p:grpSpPr>
        <p:sp>
          <p:nvSpPr>
            <p:cNvPr id="226" name="AutoShape 3">
              <a:extLst>
                <a:ext uri="{FF2B5EF4-FFF2-40B4-BE49-F238E27FC236}">
                  <a16:creationId xmlns:a16="http://schemas.microsoft.com/office/drawing/2014/main" id="{C3AD0DC1-66E1-49D1-98D7-D5CBF649F7D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90" y="1675"/>
              <a:ext cx="6504" cy="1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7" name="Rectangle 5">
              <a:extLst>
                <a:ext uri="{FF2B5EF4-FFF2-40B4-BE49-F238E27FC236}">
                  <a16:creationId xmlns:a16="http://schemas.microsoft.com/office/drawing/2014/main" id="{99018F9D-B0E2-4E96-AB05-1242ADA718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" y="1675"/>
              <a:ext cx="624" cy="443"/>
            </a:xfrm>
            <a:prstGeom prst="round2SameRect">
              <a:avLst/>
            </a:prstGeom>
            <a:solidFill>
              <a:srgbClr val="7EBD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8" name="Rectangle 6">
              <a:extLst>
                <a:ext uri="{FF2B5EF4-FFF2-40B4-BE49-F238E27FC236}">
                  <a16:creationId xmlns:a16="http://schemas.microsoft.com/office/drawing/2014/main" id="{503B51B2-3B77-4005-8F71-413494A4F7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4" y="1675"/>
              <a:ext cx="3012" cy="443"/>
            </a:xfrm>
            <a:prstGeom prst="round2Same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29" name="Rectangle 7">
              <a:extLst>
                <a:ext uri="{FF2B5EF4-FFF2-40B4-BE49-F238E27FC236}">
                  <a16:creationId xmlns:a16="http://schemas.microsoft.com/office/drawing/2014/main" id="{24DD4B33-7AEA-4B53-B918-68E2023649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1675"/>
              <a:ext cx="2868" cy="443"/>
            </a:xfrm>
            <a:prstGeom prst="round2Same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0" name="Rectangle 8">
              <a:extLst>
                <a:ext uri="{FF2B5EF4-FFF2-40B4-BE49-F238E27FC236}">
                  <a16:creationId xmlns:a16="http://schemas.microsoft.com/office/drawing/2014/main" id="{68D0BBE2-DF5B-45D6-A2C3-4CF511284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" y="2118"/>
              <a:ext cx="624" cy="317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1" name="Rectangle 9">
              <a:extLst>
                <a:ext uri="{FF2B5EF4-FFF2-40B4-BE49-F238E27FC236}">
                  <a16:creationId xmlns:a16="http://schemas.microsoft.com/office/drawing/2014/main" id="{AC2246FF-A825-4B53-A30E-A3D477268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4" y="2118"/>
              <a:ext cx="3012" cy="31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2" name="Rectangle 10">
              <a:extLst>
                <a:ext uri="{FF2B5EF4-FFF2-40B4-BE49-F238E27FC236}">
                  <a16:creationId xmlns:a16="http://schemas.microsoft.com/office/drawing/2014/main" id="{F6C5BCB0-9DA7-4F68-8D45-CDBDBF8A9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118"/>
              <a:ext cx="2868" cy="31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3" name="Rectangle 11">
              <a:extLst>
                <a:ext uri="{FF2B5EF4-FFF2-40B4-BE49-F238E27FC236}">
                  <a16:creationId xmlns:a16="http://schemas.microsoft.com/office/drawing/2014/main" id="{B9785638-5090-4C24-BF93-2FCA975791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" y="2435"/>
              <a:ext cx="624" cy="1146"/>
            </a:xfrm>
            <a:prstGeom prst="rect">
              <a:avLst/>
            </a:prstGeom>
            <a:solidFill>
              <a:srgbClr val="E2F0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4" name="Rectangle 12">
              <a:extLst>
                <a:ext uri="{FF2B5EF4-FFF2-40B4-BE49-F238E27FC236}">
                  <a16:creationId xmlns:a16="http://schemas.microsoft.com/office/drawing/2014/main" id="{7A353C4C-4863-414C-85F5-41E34E829A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4" y="2435"/>
              <a:ext cx="3012" cy="11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5" name="Rectangle 13">
              <a:extLst>
                <a:ext uri="{FF2B5EF4-FFF2-40B4-BE49-F238E27FC236}">
                  <a16:creationId xmlns:a16="http://schemas.microsoft.com/office/drawing/2014/main" id="{01A495C7-8708-4E6D-8314-FCE9C07073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26" y="2435"/>
              <a:ext cx="2868" cy="1146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6" name="Line 14">
              <a:extLst>
                <a:ext uri="{FF2B5EF4-FFF2-40B4-BE49-F238E27FC236}">
                  <a16:creationId xmlns:a16="http://schemas.microsoft.com/office/drawing/2014/main" id="{05689773-D6C5-42E1-9F80-FC6F993EF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4" y="1726"/>
              <a:ext cx="0" cy="392"/>
            </a:xfrm>
            <a:prstGeom prst="line">
              <a:avLst/>
            </a:prstGeom>
            <a:noFill/>
            <a:ln w="7938">
              <a:solidFill>
                <a:srgbClr val="E2F0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7" name="Line 15">
              <a:extLst>
                <a:ext uri="{FF2B5EF4-FFF2-40B4-BE49-F238E27FC236}">
                  <a16:creationId xmlns:a16="http://schemas.microsoft.com/office/drawing/2014/main" id="{EA5C686A-907E-4521-80C0-F8BD624C02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4" y="2118"/>
              <a:ext cx="0" cy="1463"/>
            </a:xfrm>
            <a:prstGeom prst="line">
              <a:avLst/>
            </a:prstGeom>
            <a:noFill/>
            <a:ln w="7938">
              <a:solidFill>
                <a:srgbClr val="7EBD3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8" name="Line 16">
              <a:extLst>
                <a:ext uri="{FF2B5EF4-FFF2-40B4-BE49-F238E27FC236}">
                  <a16:creationId xmlns:a16="http://schemas.microsoft.com/office/drawing/2014/main" id="{5F164587-58B9-44DE-B066-2E9D594D86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6" y="1726"/>
              <a:ext cx="0" cy="392"/>
            </a:xfrm>
            <a:prstGeom prst="line">
              <a:avLst/>
            </a:prstGeom>
            <a:noFill/>
            <a:ln w="7938">
              <a:solidFill>
                <a:srgbClr val="E2F0D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39" name="Line 17">
              <a:extLst>
                <a:ext uri="{FF2B5EF4-FFF2-40B4-BE49-F238E27FC236}">
                  <a16:creationId xmlns:a16="http://schemas.microsoft.com/office/drawing/2014/main" id="{9BF490F2-2AAC-4FFE-BD56-846EE6649A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26" y="2118"/>
              <a:ext cx="0" cy="1463"/>
            </a:xfrm>
            <a:prstGeom prst="line">
              <a:avLst/>
            </a:prstGeom>
            <a:noFill/>
            <a:ln w="7938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>
                <a:ln>
                  <a:solidFill>
                    <a:schemeClr val="bg1">
                      <a:lumMod val="50000"/>
                    </a:schemeClr>
                  </a:solidFill>
                </a:ln>
              </a:endParaRPr>
            </a:p>
          </p:txBody>
        </p:sp>
        <p:sp>
          <p:nvSpPr>
            <p:cNvPr id="240" name="Line 18">
              <a:extLst>
                <a:ext uri="{FF2B5EF4-FFF2-40B4-BE49-F238E27FC236}">
                  <a16:creationId xmlns:a16="http://schemas.microsoft.com/office/drawing/2014/main" id="{FCE0B6F4-5F9D-461B-8F89-99A305D445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" y="2435"/>
              <a:ext cx="6504" cy="0"/>
            </a:xfrm>
            <a:prstGeom prst="line">
              <a:avLst/>
            </a:prstGeom>
            <a:noFill/>
            <a:ln w="7938">
              <a:solidFill>
                <a:schemeClr val="bg1">
                  <a:lumMod val="50000"/>
                </a:schemeClr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41" name="Rectangle 19">
              <a:extLst>
                <a:ext uri="{FF2B5EF4-FFF2-40B4-BE49-F238E27FC236}">
                  <a16:creationId xmlns:a16="http://schemas.microsoft.com/office/drawing/2014/main" id="{48792A85-F1B7-4BB6-8B69-7710D2F9FE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" y="1781"/>
              <a:ext cx="243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개정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2" name="Rectangle 20">
              <a:extLst>
                <a:ext uri="{FF2B5EF4-FFF2-40B4-BE49-F238E27FC236}">
                  <a16:creationId xmlns:a16="http://schemas.microsoft.com/office/drawing/2014/main" id="{5B4AA1DB-1714-431E-A5E4-5747672A3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20" y="1781"/>
              <a:ext cx="606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교원지위법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3" name="Rectangle 21">
              <a:extLst>
                <a:ext uri="{FF2B5EF4-FFF2-40B4-BE49-F238E27FC236}">
                  <a16:creationId xmlns:a16="http://schemas.microsoft.com/office/drawing/2014/main" id="{1A63A4EB-D244-4C2E-BBC6-DB353BB8FB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9" y="1781"/>
              <a:ext cx="243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이전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4" name="Rectangle 22">
              <a:extLst>
                <a:ext uri="{FF2B5EF4-FFF2-40B4-BE49-F238E27FC236}">
                  <a16:creationId xmlns:a16="http://schemas.microsoft.com/office/drawing/2014/main" id="{D6C95BE9-C05D-49B5-8169-554D89C6E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2" y="1935"/>
              <a:ext cx="5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&lt;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5" name="Rectangle 23">
              <a:extLst>
                <a:ext uri="{FF2B5EF4-FFF2-40B4-BE49-F238E27FC236}">
                  <a16:creationId xmlns:a16="http://schemas.microsoft.com/office/drawing/2014/main" id="{35B5652C-EB14-4276-9C1E-E10C87D11F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1935"/>
              <a:ext cx="249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시행일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6" name="Rectangle 24">
              <a:extLst>
                <a:ext uri="{FF2B5EF4-FFF2-40B4-BE49-F238E27FC236}">
                  <a16:creationId xmlns:a16="http://schemas.microsoft.com/office/drawing/2014/main" id="{8052669E-EF9C-4EED-8A91-345D69FE4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9" y="1935"/>
              <a:ext cx="651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(2019. 10. 17.) 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7" name="Rectangle 25">
              <a:extLst>
                <a:ext uri="{FF2B5EF4-FFF2-40B4-BE49-F238E27FC236}">
                  <a16:creationId xmlns:a16="http://schemas.microsoft.com/office/drawing/2014/main" id="{7455BF15-87F0-47FB-9F23-43F9A37DFC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8" y="1935"/>
              <a:ext cx="16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이전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8" name="Rectangle 26">
              <a:extLst>
                <a:ext uri="{FF2B5EF4-FFF2-40B4-BE49-F238E27FC236}">
                  <a16:creationId xmlns:a16="http://schemas.microsoft.com/office/drawing/2014/main" id="{107691B3-7F1D-4807-835B-594206764C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1" y="1935"/>
              <a:ext cx="5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&gt;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9" name="Rectangle 27">
              <a:extLst>
                <a:ext uri="{FF2B5EF4-FFF2-40B4-BE49-F238E27FC236}">
                  <a16:creationId xmlns:a16="http://schemas.microsoft.com/office/drawing/2014/main" id="{89F17B44-BE0A-4049-8DA3-2CBB5F64F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81" y="1781"/>
              <a:ext cx="243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개정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0" name="Rectangle 28">
              <a:extLst>
                <a:ext uri="{FF2B5EF4-FFF2-40B4-BE49-F238E27FC236}">
                  <a16:creationId xmlns:a16="http://schemas.microsoft.com/office/drawing/2014/main" id="{34780E5D-5EC3-4FAF-815D-7ED34BAF08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55" y="1781"/>
              <a:ext cx="606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교원지위법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1" name="Rectangle 29">
              <a:extLst>
                <a:ext uri="{FF2B5EF4-FFF2-40B4-BE49-F238E27FC236}">
                  <a16:creationId xmlns:a16="http://schemas.microsoft.com/office/drawing/2014/main" id="{C56F51B8-3C2E-4320-925A-D7AA4DC08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94" y="1781"/>
              <a:ext cx="243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6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이후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2" name="Rectangle 30">
              <a:extLst>
                <a:ext uri="{FF2B5EF4-FFF2-40B4-BE49-F238E27FC236}">
                  <a16:creationId xmlns:a16="http://schemas.microsoft.com/office/drawing/2014/main" id="{CCFC1F75-D4F1-4C09-8EE8-2FDB0A84EE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49" y="1935"/>
              <a:ext cx="5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&lt;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3" name="Rectangle 31">
              <a:extLst>
                <a:ext uri="{FF2B5EF4-FFF2-40B4-BE49-F238E27FC236}">
                  <a16:creationId xmlns:a16="http://schemas.microsoft.com/office/drawing/2014/main" id="{8E59F3E3-B8BD-4240-9157-EA37FBE56D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01" y="1935"/>
              <a:ext cx="249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시행일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4" name="Rectangle 32">
              <a:extLst>
                <a:ext uri="{FF2B5EF4-FFF2-40B4-BE49-F238E27FC236}">
                  <a16:creationId xmlns:a16="http://schemas.microsoft.com/office/drawing/2014/main" id="{C1334A90-31BA-4AB0-AAED-D6790F290F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75" y="1935"/>
              <a:ext cx="706" cy="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1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(2019. 10. 17. )&gt;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5" name="Rectangle 33">
              <a:extLst>
                <a:ext uri="{FF2B5EF4-FFF2-40B4-BE49-F238E27FC236}">
                  <a16:creationId xmlns:a16="http://schemas.microsoft.com/office/drawing/2014/main" id="{AC82E2CB-B6F2-49DB-81F2-F55DEF26C7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" y="2219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근거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6" name="Rectangle 34">
              <a:extLst>
                <a:ext uri="{FF2B5EF4-FFF2-40B4-BE49-F238E27FC236}">
                  <a16:creationId xmlns:a16="http://schemas.microsoft.com/office/drawing/2014/main" id="{FC34FE35-19BC-4E90-B88C-B9F305BFA5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7" y="2224"/>
              <a:ext cx="3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「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7" name="Rectangle 35">
              <a:extLst>
                <a:ext uri="{FF2B5EF4-FFF2-40B4-BE49-F238E27FC236}">
                  <a16:creationId xmlns:a16="http://schemas.microsoft.com/office/drawing/2014/main" id="{099CA2F8-774F-4F50-B28F-D8A609546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5" y="2224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초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8" name="Rectangle 36">
              <a:extLst>
                <a:ext uri="{FF2B5EF4-FFF2-40B4-BE49-F238E27FC236}">
                  <a16:creationId xmlns:a16="http://schemas.microsoft.com/office/drawing/2014/main" id="{F0C6B552-067B-4FAE-A08E-20E6F58663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6" y="2224"/>
              <a:ext cx="4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9" name="Rectangle 37">
              <a:extLst>
                <a:ext uri="{FF2B5EF4-FFF2-40B4-BE49-F238E27FC236}">
                  <a16:creationId xmlns:a16="http://schemas.microsoft.com/office/drawing/2014/main" id="{F4E4DD32-D1C1-4A91-A704-51EA3A2AB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4" y="2224"/>
              <a:ext cx="55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중등교육법」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0" name="Rectangle 38">
              <a:extLst>
                <a:ext uri="{FF2B5EF4-FFF2-40B4-BE49-F238E27FC236}">
                  <a16:creationId xmlns:a16="http://schemas.microsoft.com/office/drawing/2014/main" id="{A26FFA7C-E6DE-44AE-9DA7-C4ED8ABB5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71" y="2224"/>
              <a:ext cx="30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시행령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1" name="Rectangle 39">
              <a:extLst>
                <a:ext uri="{FF2B5EF4-FFF2-40B4-BE49-F238E27FC236}">
                  <a16:creationId xmlns:a16="http://schemas.microsoft.com/office/drawing/2014/main" id="{75272652-BC7B-4623-847B-32710E801B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7" y="2224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제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2" name="Rectangle 40">
              <a:extLst>
                <a:ext uri="{FF2B5EF4-FFF2-40B4-BE49-F238E27FC236}">
                  <a16:creationId xmlns:a16="http://schemas.microsoft.com/office/drawing/2014/main" id="{E55AB6FF-BE6E-4B8D-B324-813A1775E9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08" y="2224"/>
              <a:ext cx="1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31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3" name="Rectangle 41">
              <a:extLst>
                <a:ext uri="{FF2B5EF4-FFF2-40B4-BE49-F238E27FC236}">
                  <a16:creationId xmlns:a16="http://schemas.microsoft.com/office/drawing/2014/main" id="{6C399DCB-C12D-4201-B025-FD82AADAA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2" y="2224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조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4" name="Rectangle 42">
              <a:extLst>
                <a:ext uri="{FF2B5EF4-FFF2-40B4-BE49-F238E27FC236}">
                  <a16:creationId xmlns:a16="http://schemas.microsoft.com/office/drawing/2014/main" id="{B5000B6F-9934-4040-9521-C02D07EF9A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82" y="2224"/>
              <a:ext cx="59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「교원지위법」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5" name="Rectangle 43">
              <a:extLst>
                <a:ext uri="{FF2B5EF4-FFF2-40B4-BE49-F238E27FC236}">
                  <a16:creationId xmlns:a16="http://schemas.microsoft.com/office/drawing/2014/main" id="{C1BD6DB0-EC1D-4714-B1DF-F90B384D7C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97" y="2224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제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6" name="Rectangle 44">
              <a:extLst>
                <a:ext uri="{FF2B5EF4-FFF2-40B4-BE49-F238E27FC236}">
                  <a16:creationId xmlns:a16="http://schemas.microsoft.com/office/drawing/2014/main" id="{3F005FE7-C6C6-447D-8EBC-4C62A4D145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8" y="2224"/>
              <a:ext cx="1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17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7" name="Rectangle 45">
              <a:extLst>
                <a:ext uri="{FF2B5EF4-FFF2-40B4-BE49-F238E27FC236}">
                  <a16:creationId xmlns:a16="http://schemas.microsoft.com/office/drawing/2014/main" id="{5050D265-C0AA-4E0E-A850-135E38B85B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2" y="2224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조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8" name="Rectangle 46">
              <a:extLst>
                <a:ext uri="{FF2B5EF4-FFF2-40B4-BE49-F238E27FC236}">
                  <a16:creationId xmlns:a16="http://schemas.microsoft.com/office/drawing/2014/main" id="{CCF35671-18C3-4348-9D68-C2081F34F3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" y="2941"/>
              <a:ext cx="30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가능한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9" name="Rectangle 47">
              <a:extLst>
                <a:ext uri="{FF2B5EF4-FFF2-40B4-BE49-F238E27FC236}">
                  <a16:creationId xmlns:a16="http://schemas.microsoft.com/office/drawing/2014/main" id="{35FBF25C-9DC1-46F7-BB81-8B5A75BE6B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1" y="3076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조치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0" name="Rectangle 48">
              <a:extLst>
                <a:ext uri="{FF2B5EF4-FFF2-40B4-BE49-F238E27FC236}">
                  <a16:creationId xmlns:a16="http://schemas.microsoft.com/office/drawing/2014/main" id="{BEAE6C8A-D53D-493C-A3FB-71EF96D91F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2566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①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1" name="Rectangle 49">
              <a:extLst>
                <a:ext uri="{FF2B5EF4-FFF2-40B4-BE49-F238E27FC236}">
                  <a16:creationId xmlns:a16="http://schemas.microsoft.com/office/drawing/2014/main" id="{8FF635E1-F55D-4176-8DBC-5CCE2DA87E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2566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학교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2" name="Rectangle 50">
              <a:extLst>
                <a:ext uri="{FF2B5EF4-FFF2-40B4-BE49-F238E27FC236}">
                  <a16:creationId xmlns:a16="http://schemas.microsoft.com/office/drawing/2014/main" id="{0D896674-2823-4559-B50C-52A7A86B87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1" y="2566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내의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3" name="Rectangle 51">
              <a:extLst>
                <a:ext uri="{FF2B5EF4-FFF2-40B4-BE49-F238E27FC236}">
                  <a16:creationId xmlns:a16="http://schemas.microsoft.com/office/drawing/2014/main" id="{EC04C1DD-E22C-461D-90FA-069EE4A5D1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6" y="2566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봉사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4" name="Rectangle 52">
              <a:extLst>
                <a:ext uri="{FF2B5EF4-FFF2-40B4-BE49-F238E27FC236}">
                  <a16:creationId xmlns:a16="http://schemas.microsoft.com/office/drawing/2014/main" id="{66998F0D-7F11-4A54-BA74-408914FB3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2744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②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5" name="Rectangle 53">
              <a:extLst>
                <a:ext uri="{FF2B5EF4-FFF2-40B4-BE49-F238E27FC236}">
                  <a16:creationId xmlns:a16="http://schemas.microsoft.com/office/drawing/2014/main" id="{84DF5227-9F9D-42CB-BA00-7F971F23F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2744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사회봉사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6" name="Rectangle 54">
              <a:extLst>
                <a:ext uri="{FF2B5EF4-FFF2-40B4-BE49-F238E27FC236}">
                  <a16:creationId xmlns:a16="http://schemas.microsoft.com/office/drawing/2014/main" id="{85FEED58-200B-4AD2-8639-5224633A74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2917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③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7" name="Rectangle 55">
              <a:extLst>
                <a:ext uri="{FF2B5EF4-FFF2-40B4-BE49-F238E27FC236}">
                  <a16:creationId xmlns:a16="http://schemas.microsoft.com/office/drawing/2014/main" id="{8645C4D9-EFA8-4D70-B8EA-120AEA38B7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2917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특별교육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8" name="Rectangle 56">
              <a:extLst>
                <a:ext uri="{FF2B5EF4-FFF2-40B4-BE49-F238E27FC236}">
                  <a16:creationId xmlns:a16="http://schemas.microsoft.com/office/drawing/2014/main" id="{C5F5B8F5-67C1-4DA2-AE47-D867152648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2917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이수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9" name="Rectangle 57">
              <a:extLst>
                <a:ext uri="{FF2B5EF4-FFF2-40B4-BE49-F238E27FC236}">
                  <a16:creationId xmlns:a16="http://schemas.microsoft.com/office/drawing/2014/main" id="{A7464D43-45C9-4B7E-81E1-E769AEE2BC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3095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④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0" name="Rectangle 58">
              <a:extLst>
                <a:ext uri="{FF2B5EF4-FFF2-40B4-BE49-F238E27FC236}">
                  <a16:creationId xmlns:a16="http://schemas.microsoft.com/office/drawing/2014/main" id="{EFE93FCE-5AED-4536-97DF-8F5F2C11E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3095"/>
              <a:ext cx="68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1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1" name="Rectangle 59">
              <a:extLst>
                <a:ext uri="{FF2B5EF4-FFF2-40B4-BE49-F238E27FC236}">
                  <a16:creationId xmlns:a16="http://schemas.microsoft.com/office/drawing/2014/main" id="{57F53A61-18D5-4CB4-A6BB-E9301DFE29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07" y="3095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회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2" name="Rectangle 60">
              <a:extLst>
                <a:ext uri="{FF2B5EF4-FFF2-40B4-BE49-F238E27FC236}">
                  <a16:creationId xmlns:a16="http://schemas.microsoft.com/office/drawing/2014/main" id="{DDD23A70-DB36-407F-82DF-CEBF1C2E0F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7" y="3095"/>
              <a:ext cx="1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10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3" name="Rectangle 61">
              <a:extLst>
                <a:ext uri="{FF2B5EF4-FFF2-40B4-BE49-F238E27FC236}">
                  <a16:creationId xmlns:a16="http://schemas.microsoft.com/office/drawing/2014/main" id="{577E1C74-F9A8-4474-85C6-495CB61DE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2" y="3095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일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4" name="Rectangle 62">
              <a:extLst>
                <a:ext uri="{FF2B5EF4-FFF2-40B4-BE49-F238E27FC236}">
                  <a16:creationId xmlns:a16="http://schemas.microsoft.com/office/drawing/2014/main" id="{9CE33864-4D0D-4A08-9B3C-E747AFBE97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1" y="3095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이내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5" name="Rectangle 63">
              <a:extLst>
                <a:ext uri="{FF2B5EF4-FFF2-40B4-BE49-F238E27FC236}">
                  <a16:creationId xmlns:a16="http://schemas.microsoft.com/office/drawing/2014/main" id="{FE735ED2-3040-4801-BAD4-F517290591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03" y="3095"/>
              <a:ext cx="5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, 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6" name="Rectangle 64">
              <a:extLst>
                <a:ext uri="{FF2B5EF4-FFF2-40B4-BE49-F238E27FC236}">
                  <a16:creationId xmlns:a16="http://schemas.microsoft.com/office/drawing/2014/main" id="{C1F38332-85DD-4B56-BD9F-4F9F67F10B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1" y="3095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연간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7" name="Rectangle 65">
              <a:extLst>
                <a:ext uri="{FF2B5EF4-FFF2-40B4-BE49-F238E27FC236}">
                  <a16:creationId xmlns:a16="http://schemas.microsoft.com/office/drawing/2014/main" id="{4F9D75FF-FB91-4ABD-BEE5-AFDA998AF0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1" y="3095"/>
              <a:ext cx="164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30 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8" name="Rectangle 66">
              <a:extLst>
                <a:ext uri="{FF2B5EF4-FFF2-40B4-BE49-F238E27FC236}">
                  <a16:creationId xmlns:a16="http://schemas.microsoft.com/office/drawing/2014/main" id="{8300863F-92EF-4D08-8741-653CD2817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9" y="3095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일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9" name="Rectangle 67">
              <a:extLst>
                <a:ext uri="{FF2B5EF4-FFF2-40B4-BE49-F238E27FC236}">
                  <a16:creationId xmlns:a16="http://schemas.microsoft.com/office/drawing/2014/main" id="{E8B71238-49A8-43A8-A948-03AB88495A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9" y="3095"/>
              <a:ext cx="30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이내의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0" name="Rectangle 68">
              <a:extLst>
                <a:ext uri="{FF2B5EF4-FFF2-40B4-BE49-F238E27FC236}">
                  <a16:creationId xmlns:a16="http://schemas.microsoft.com/office/drawing/2014/main" id="{C797A9E3-0E2E-4BDE-9568-7380BC2FE0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" y="3095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출석정지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1" name="Rectangle 69">
              <a:extLst>
                <a:ext uri="{FF2B5EF4-FFF2-40B4-BE49-F238E27FC236}">
                  <a16:creationId xmlns:a16="http://schemas.microsoft.com/office/drawing/2014/main" id="{18368EEE-A2E6-4766-8FC7-953E0D43F9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11" y="3269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⑤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2" name="Rectangle 70">
              <a:extLst>
                <a:ext uri="{FF2B5EF4-FFF2-40B4-BE49-F238E27FC236}">
                  <a16:creationId xmlns:a16="http://schemas.microsoft.com/office/drawing/2014/main" id="{EEF69C8D-11D5-4AF7-BE11-54957AB8C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0" y="3269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퇴학처분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3" name="Rectangle 71">
              <a:extLst>
                <a:ext uri="{FF2B5EF4-FFF2-40B4-BE49-F238E27FC236}">
                  <a16:creationId xmlns:a16="http://schemas.microsoft.com/office/drawing/2014/main" id="{6040DD7B-499B-4B2A-922C-3A00571AC0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4" y="3269"/>
              <a:ext cx="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(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4" name="Rectangle 72">
              <a:extLst>
                <a:ext uri="{FF2B5EF4-FFF2-40B4-BE49-F238E27FC236}">
                  <a16:creationId xmlns:a16="http://schemas.microsoft.com/office/drawing/2014/main" id="{BC24B62A-562F-4110-9AE4-7562D81BC6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77" y="3269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퇴학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5" name="Rectangle 73">
              <a:extLst>
                <a:ext uri="{FF2B5EF4-FFF2-40B4-BE49-F238E27FC236}">
                  <a16:creationId xmlns:a16="http://schemas.microsoft.com/office/drawing/2014/main" id="{0934EF89-6B55-4F34-AA95-3BB1D42D0C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8" y="3269"/>
              <a:ext cx="30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처분은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6" name="Rectangle 74">
              <a:extLst>
                <a:ext uri="{FF2B5EF4-FFF2-40B4-BE49-F238E27FC236}">
                  <a16:creationId xmlns:a16="http://schemas.microsoft.com/office/drawing/2014/main" id="{E0153A87-E439-4630-A2AB-1CBFD7AA45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9" y="3269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의무교육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7" name="Rectangle 75">
              <a:extLst>
                <a:ext uri="{FF2B5EF4-FFF2-40B4-BE49-F238E27FC236}">
                  <a16:creationId xmlns:a16="http://schemas.microsoft.com/office/drawing/2014/main" id="{D9F9AB80-C103-4F40-8397-23B95E5F99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6" y="3269"/>
              <a:ext cx="51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대상자에는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8" name="Rectangle 76">
              <a:extLst>
                <a:ext uri="{FF2B5EF4-FFF2-40B4-BE49-F238E27FC236}">
                  <a16:creationId xmlns:a16="http://schemas.microsoft.com/office/drawing/2014/main" id="{DB98ABFC-4779-42F1-82D1-FE6DF2A630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24" y="3269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적용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9" name="Rectangle 77">
              <a:extLst>
                <a:ext uri="{FF2B5EF4-FFF2-40B4-BE49-F238E27FC236}">
                  <a16:creationId xmlns:a16="http://schemas.microsoft.com/office/drawing/2014/main" id="{D5884CE9-56F4-4F84-8C23-F078BD7D12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3269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안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0" name="Rectangle 78">
              <a:extLst>
                <a:ext uri="{FF2B5EF4-FFF2-40B4-BE49-F238E27FC236}">
                  <a16:creationId xmlns:a16="http://schemas.microsoft.com/office/drawing/2014/main" id="{8330E4AF-91FC-41B6-902B-5A5D052BD6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9" y="3269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됨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1" name="Rectangle 79">
              <a:extLst>
                <a:ext uri="{FF2B5EF4-FFF2-40B4-BE49-F238E27FC236}">
                  <a16:creationId xmlns:a16="http://schemas.microsoft.com/office/drawing/2014/main" id="{F72B3338-AB7A-459C-9849-A5BB81767E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0" y="3269"/>
              <a:ext cx="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)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2" name="Rectangle 80">
              <a:extLst>
                <a:ext uri="{FF2B5EF4-FFF2-40B4-BE49-F238E27FC236}">
                  <a16:creationId xmlns:a16="http://schemas.microsoft.com/office/drawing/2014/main" id="{5335D16D-7215-42B3-942B-5F08F24243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2518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①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3" name="Rectangle 81">
              <a:extLst>
                <a:ext uri="{FF2B5EF4-FFF2-40B4-BE49-F238E27FC236}">
                  <a16:creationId xmlns:a16="http://schemas.microsoft.com/office/drawing/2014/main" id="{50775A70-72B4-4B42-9044-454A7145D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" y="2518"/>
              <a:ext cx="51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학교에서의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4" name="Rectangle 82">
              <a:extLst>
                <a:ext uri="{FF2B5EF4-FFF2-40B4-BE49-F238E27FC236}">
                  <a16:creationId xmlns:a16="http://schemas.microsoft.com/office/drawing/2014/main" id="{AF1C4FA9-1AC6-48D8-B2B0-36FF3249A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85" y="2518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봉사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5" name="Rectangle 83">
              <a:extLst>
                <a:ext uri="{FF2B5EF4-FFF2-40B4-BE49-F238E27FC236}">
                  <a16:creationId xmlns:a16="http://schemas.microsoft.com/office/drawing/2014/main" id="{263FE325-446C-4639-9129-1ACC6E8B64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2653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②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6" name="Rectangle 84">
              <a:extLst>
                <a:ext uri="{FF2B5EF4-FFF2-40B4-BE49-F238E27FC236}">
                  <a16:creationId xmlns:a16="http://schemas.microsoft.com/office/drawing/2014/main" id="{D48CB18D-B88D-4D76-AD34-BB9DC19B81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" y="2653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사회봉사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7" name="Rectangle 85">
              <a:extLst>
                <a:ext uri="{FF2B5EF4-FFF2-40B4-BE49-F238E27FC236}">
                  <a16:creationId xmlns:a16="http://schemas.microsoft.com/office/drawing/2014/main" id="{DAC0912E-6943-42A5-BA5A-7F843C8C2D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2787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③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8" name="Rectangle 86">
              <a:extLst>
                <a:ext uri="{FF2B5EF4-FFF2-40B4-BE49-F238E27FC236}">
                  <a16:creationId xmlns:a16="http://schemas.microsoft.com/office/drawing/2014/main" id="{D273BAE3-C6E5-427E-9409-D242446FF8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" y="2787"/>
              <a:ext cx="30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학내외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9" name="Rectangle 87">
              <a:extLst>
                <a:ext uri="{FF2B5EF4-FFF2-40B4-BE49-F238E27FC236}">
                  <a16:creationId xmlns:a16="http://schemas.microsoft.com/office/drawing/2014/main" id="{3EE30E17-5A16-4A5C-9040-5AF158132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3" y="2787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전문가에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0" name="Rectangle 88">
              <a:extLst>
                <a:ext uri="{FF2B5EF4-FFF2-40B4-BE49-F238E27FC236}">
                  <a16:creationId xmlns:a16="http://schemas.microsoft.com/office/drawing/2014/main" id="{3A6CE571-775E-474D-8E1D-E1F8E7F29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16" y="2787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의한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1" name="Rectangle 89">
              <a:extLst>
                <a:ext uri="{FF2B5EF4-FFF2-40B4-BE49-F238E27FC236}">
                  <a16:creationId xmlns:a16="http://schemas.microsoft.com/office/drawing/2014/main" id="{36E97D8D-5CE4-44B8-9D4A-14022A6FF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1" y="2787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특별교육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2" name="Rectangle 90">
              <a:extLst>
                <a:ext uri="{FF2B5EF4-FFF2-40B4-BE49-F238E27FC236}">
                  <a16:creationId xmlns:a16="http://schemas.microsoft.com/office/drawing/2014/main" id="{93385B55-7D81-47E8-B570-6510ED548E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88" y="2787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이수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3" name="Rectangle 91">
              <a:extLst>
                <a:ext uri="{FF2B5EF4-FFF2-40B4-BE49-F238E27FC236}">
                  <a16:creationId xmlns:a16="http://schemas.microsoft.com/office/drawing/2014/main" id="{DEDF9134-4C88-425B-A253-EBD00718F8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19" y="2787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또는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4" name="Rectangle 92">
              <a:extLst>
                <a:ext uri="{FF2B5EF4-FFF2-40B4-BE49-F238E27FC236}">
                  <a16:creationId xmlns:a16="http://schemas.microsoft.com/office/drawing/2014/main" id="{0CB0E66F-0C11-4A8F-B9A4-F94B616DC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49" y="2787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심리치료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5" name="Rectangle 93">
              <a:extLst>
                <a:ext uri="{FF2B5EF4-FFF2-40B4-BE49-F238E27FC236}">
                  <a16:creationId xmlns:a16="http://schemas.microsoft.com/office/drawing/2014/main" id="{2518E3C7-27DD-4BE7-89B9-AF8DE8A9A1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2922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④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16" name="Rectangle 94">
              <a:extLst>
                <a:ext uri="{FF2B5EF4-FFF2-40B4-BE49-F238E27FC236}">
                  <a16:creationId xmlns:a16="http://schemas.microsoft.com/office/drawing/2014/main" id="{DF655E62-77C3-4D66-9E5E-8480001405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" y="2922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출석정지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17" name="Rectangle 95">
              <a:extLst>
                <a:ext uri="{FF2B5EF4-FFF2-40B4-BE49-F238E27FC236}">
                  <a16:creationId xmlns:a16="http://schemas.microsoft.com/office/drawing/2014/main" id="{2FD4A7EA-4F33-4CA0-995E-E3B808EF7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3057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⑤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18" name="Rectangle 96">
              <a:extLst>
                <a:ext uri="{FF2B5EF4-FFF2-40B4-BE49-F238E27FC236}">
                  <a16:creationId xmlns:a16="http://schemas.microsoft.com/office/drawing/2014/main" id="{3FB7B013-BC5B-4BED-AF18-AEB52FAEE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" y="3057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학급교체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19" name="Rectangle 97">
              <a:extLst>
                <a:ext uri="{FF2B5EF4-FFF2-40B4-BE49-F238E27FC236}">
                  <a16:creationId xmlns:a16="http://schemas.microsoft.com/office/drawing/2014/main" id="{1B65B3FD-3574-45B8-8E3B-391986C04B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3192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⑥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20" name="Rectangle 98">
              <a:extLst>
                <a:ext uri="{FF2B5EF4-FFF2-40B4-BE49-F238E27FC236}">
                  <a16:creationId xmlns:a16="http://schemas.microsoft.com/office/drawing/2014/main" id="{F74F1C7E-665B-4BBA-9346-6ADD67DB74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" y="3192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전학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21" name="Rectangle 99">
              <a:extLst>
                <a:ext uri="{FF2B5EF4-FFF2-40B4-BE49-F238E27FC236}">
                  <a16:creationId xmlns:a16="http://schemas.microsoft.com/office/drawing/2014/main" id="{E13BF7BC-D5A5-4D56-A549-AF237DDDC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18" y="3326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⑦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2" name="Rectangle 100">
              <a:extLst>
                <a:ext uri="{FF2B5EF4-FFF2-40B4-BE49-F238E27FC236}">
                  <a16:creationId xmlns:a16="http://schemas.microsoft.com/office/drawing/2014/main" id="{5C68F1C6-F1B3-4FAA-A331-CBDD2754A0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7" y="3326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퇴학처분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3" name="Rectangle 101">
              <a:extLst>
                <a:ext uri="{FF2B5EF4-FFF2-40B4-BE49-F238E27FC236}">
                  <a16:creationId xmlns:a16="http://schemas.microsoft.com/office/drawing/2014/main" id="{A27D65C6-FB5B-477C-9BD8-BDC9BB432B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1" y="3326"/>
              <a:ext cx="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(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4" name="Rectangle 102">
              <a:extLst>
                <a:ext uri="{FF2B5EF4-FFF2-40B4-BE49-F238E27FC236}">
                  <a16:creationId xmlns:a16="http://schemas.microsoft.com/office/drawing/2014/main" id="{C88EDFA5-5F05-45A9-A4B9-D81F4A870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4" y="3326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퇴학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5" name="Rectangle 103">
              <a:extLst>
                <a:ext uri="{FF2B5EF4-FFF2-40B4-BE49-F238E27FC236}">
                  <a16:creationId xmlns:a16="http://schemas.microsoft.com/office/drawing/2014/main" id="{377D8F1E-5AA4-4F1F-9BF3-52F39F4812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5" y="3326"/>
              <a:ext cx="309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처분은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6" name="Rectangle 104">
              <a:extLst>
                <a:ext uri="{FF2B5EF4-FFF2-40B4-BE49-F238E27FC236}">
                  <a16:creationId xmlns:a16="http://schemas.microsoft.com/office/drawing/2014/main" id="{0C02F78F-FAD0-4D3D-9A9F-F4F5505712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6" y="3326"/>
              <a:ext cx="412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의무교육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7" name="Rectangle 105">
              <a:extLst>
                <a:ext uri="{FF2B5EF4-FFF2-40B4-BE49-F238E27FC236}">
                  <a16:creationId xmlns:a16="http://schemas.microsoft.com/office/drawing/2014/main" id="{3540D1C7-38E3-424A-B59D-5608678E23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3" y="3326"/>
              <a:ext cx="51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대상자에는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8" name="Rectangle 106">
              <a:extLst>
                <a:ext uri="{FF2B5EF4-FFF2-40B4-BE49-F238E27FC236}">
                  <a16:creationId xmlns:a16="http://schemas.microsoft.com/office/drawing/2014/main" id="{74E4A86A-C2A0-4DDB-B643-952912BE7F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31" y="3326"/>
              <a:ext cx="20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적용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9" name="Rectangle 107">
              <a:extLst>
                <a:ext uri="{FF2B5EF4-FFF2-40B4-BE49-F238E27FC236}">
                  <a16:creationId xmlns:a16="http://schemas.microsoft.com/office/drawing/2014/main" id="{59F1C4F8-39CE-401B-A07E-89687F9998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6" y="3326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안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0" name="Rectangle 108">
              <a:extLst>
                <a:ext uri="{FF2B5EF4-FFF2-40B4-BE49-F238E27FC236}">
                  <a16:creationId xmlns:a16="http://schemas.microsoft.com/office/drawing/2014/main" id="{324922B5-24DC-4B01-B19B-253C4C8B2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6" y="3326"/>
              <a:ext cx="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됨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1" name="Rectangle 109">
              <a:extLst>
                <a:ext uri="{FF2B5EF4-FFF2-40B4-BE49-F238E27FC236}">
                  <a16:creationId xmlns:a16="http://schemas.microsoft.com/office/drawing/2014/main" id="{2A30E862-52BA-4E31-B458-C85E5FD3A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97" y="3326"/>
              <a:ext cx="35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나눔스퀘어OTF" panose="020B0600000101010101" pitchFamily="34" charset="-127"/>
                  <a:ea typeface="나눔스퀘어OTF" panose="020B0600000101010101" pitchFamily="34" charset="-127"/>
                </a:rPr>
                <a:t>)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332" name="TextBox 331"/>
          <p:cNvSpPr txBox="1"/>
          <p:nvPr/>
        </p:nvSpPr>
        <p:spPr>
          <a:xfrm>
            <a:off x="1195183" y="5427925"/>
            <a:ext cx="24400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90500" indent="-190500" fontAlgn="base" latinLnBrk="0">
              <a:lnSpc>
                <a:spcPct val="150000"/>
              </a:lnSpc>
              <a:buFont typeface="Wingdings" pitchFamily="2" charset="2"/>
              <a:buChar char="§"/>
            </a:pPr>
            <a:r>
              <a:rPr lang="ko-KR" altLang="en-US">
                <a:solidFill>
                  <a:schemeClr val="tx1">
                    <a:lumMod val="95000"/>
                    <a:lumOff val="5000"/>
                  </a:schemeClr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조치 결정 시 세부기준</a:t>
            </a:r>
            <a:endParaRPr lang="en-US" altLang="ko-KR">
              <a:solidFill>
                <a:schemeClr val="tx1">
                  <a:lumMod val="95000"/>
                  <a:lumOff val="5000"/>
                </a:schemeClr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3" name="TextBox 332"/>
          <p:cNvSpPr txBox="1"/>
          <p:nvPr/>
        </p:nvSpPr>
        <p:spPr>
          <a:xfrm>
            <a:off x="1455348" y="5935786"/>
            <a:ext cx="8624156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fontAlgn="base" latinLnBrk="0"/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- </a:t>
            </a:r>
            <a:r>
              <a:rPr lang="ko-KR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침해행위의 심각성</a:t>
            </a:r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지속성</a:t>
            </a:r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고의성</a:t>
            </a:r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침해학생의 반성 정도와 선도가능성</a:t>
            </a:r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피해 교원과의 관계 회복 정도</a:t>
            </a:r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fontAlgn="base" latinLnBrk="0"/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</a:t>
            </a:r>
            <a:r>
              <a:rPr lang="ko-KR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피해 교원의 임신</a:t>
            </a:r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장애 여부와 정도</a:t>
            </a:r>
            <a:r>
              <a:rPr lang="en-US" altLang="ko-KR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6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침해학생의 장애 여부와 정도를 고려하여 결정</a:t>
            </a:r>
            <a:endParaRPr lang="en-US" altLang="ko-KR" sz="1600">
              <a:solidFill>
                <a:schemeClr val="tx1">
                  <a:lumMod val="95000"/>
                  <a:lumOff val="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27962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123797" y="2291105"/>
            <a:ext cx="3623108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>
                <a:latin typeface="나눔스퀘어 Bold" pitchFamily="50" charset="-127"/>
                <a:ea typeface="나눔스퀘어 Bold" pitchFamily="50" charset="-127"/>
              </a:rPr>
              <a:t>학생 외 교육활동 침해자에 대한 조치</a:t>
            </a:r>
            <a:endParaRPr lang="en-US" altLang="ko-KR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2191817" y="1445965"/>
            <a:ext cx="897255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2. 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학생 외 침해자에 대한 조치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1817" y="155096"/>
            <a:ext cx="702147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침해행위에 따른 조치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00E4BF-3DB0-4B08-8E79-E2663A1712F1}"/>
              </a:ext>
            </a:extLst>
          </p:cNvPr>
          <p:cNvSpPr txBox="1"/>
          <p:nvPr/>
        </p:nvSpPr>
        <p:spPr>
          <a:xfrm>
            <a:off x="725472" y="2864462"/>
            <a:ext cx="556336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en-US" altLang="ko-KR" sz="240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2400">
                <a:latin typeface="나눔스퀘어 Bold" pitchFamily="50" charset="-127"/>
                <a:ea typeface="나눔스퀘어 Bold" pitchFamily="50" charset="-127"/>
              </a:rPr>
              <a:t>형사 고소</a:t>
            </a:r>
            <a:r>
              <a:rPr lang="en-US" altLang="ko-KR" sz="240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>
                <a:latin typeface="나눔스퀘어 Bold" pitchFamily="50" charset="-127"/>
                <a:ea typeface="나눔스퀘어 Bold" pitchFamily="50" charset="-127"/>
              </a:rPr>
              <a:t>고발</a:t>
            </a:r>
            <a:endParaRPr lang="en-US" altLang="ko-KR" sz="240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 sz="240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2400">
                <a:latin typeface="나눔스퀘어 Bold" pitchFamily="50" charset="-127"/>
                <a:ea typeface="나눔스퀘어 Bold" pitchFamily="50" charset="-127"/>
              </a:rPr>
              <a:t>교권보호위원회 심의</a:t>
            </a:r>
            <a:r>
              <a:rPr lang="en-US" altLang="ko-KR" sz="240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400">
                <a:latin typeface="나눔스퀘어 Bold" pitchFamily="50" charset="-127"/>
                <a:ea typeface="나눔스퀘어 Bold" pitchFamily="50" charset="-127"/>
              </a:rPr>
              <a:t>통지</a:t>
            </a:r>
            <a:endParaRPr lang="en-US" altLang="ko-KR" sz="240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 sz="2400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 sz="2400">
                <a:latin typeface="나눔스퀘어 Bold" pitchFamily="50" charset="-127"/>
                <a:ea typeface="나눔스퀘어 Bold" pitchFamily="50" charset="-127"/>
              </a:rPr>
              <a:t>특별교육 또는 심리치료에 참여하지 </a:t>
            </a:r>
            <a:endParaRPr lang="en-US" altLang="ko-KR" sz="2400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/>
            <a:r>
              <a:rPr lang="en-US" altLang="ko-KR" sz="2400">
                <a:latin typeface="나눔스퀘어 Bold" pitchFamily="50" charset="-127"/>
                <a:ea typeface="나눔스퀘어 Bold" pitchFamily="50" charset="-127"/>
              </a:rPr>
              <a:t>   </a:t>
            </a:r>
            <a:r>
              <a:rPr lang="ko-KR" altLang="en-US" sz="2400">
                <a:latin typeface="나눔스퀘어 Bold" pitchFamily="50" charset="-127"/>
                <a:ea typeface="나눔스퀘어 Bold" pitchFamily="50" charset="-127"/>
              </a:rPr>
              <a:t>않을 경우 과태료 부과 가능</a:t>
            </a:r>
            <a:r>
              <a:rPr lang="en-US" altLang="ko-KR" sz="240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2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6972424F-57F1-44AD-A771-0BAF4BAF911F}"/>
              </a:ext>
            </a:extLst>
          </p:cNvPr>
          <p:cNvSpPr/>
          <p:nvPr/>
        </p:nvSpPr>
        <p:spPr>
          <a:xfrm>
            <a:off x="835198" y="2472899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2" descr="Y:\[PPT] 한국교육개발원 교육자료\@삽화자료\초등고학년-퀴즈\초등고학년퀴즈-0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085" y="2639445"/>
            <a:ext cx="5959116" cy="39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6906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68">
            <a:extLst>
              <a:ext uri="{FF2B5EF4-FFF2-40B4-BE49-F238E27FC236}">
                <a16:creationId xmlns:a16="http://schemas.microsoft.com/office/drawing/2014/main" id="{9A58F389-D187-4381-BDFE-1B96950E6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334" y="3080444"/>
            <a:ext cx="5634029" cy="1884648"/>
          </a:xfrm>
          <a:prstGeom prst="round2SameRect">
            <a:avLst>
              <a:gd name="adj1" fmla="val 0"/>
              <a:gd name="adj2" fmla="val 6981"/>
            </a:avLst>
          </a:prstGeom>
          <a:noFill/>
          <a:ln w="1905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108" name="Rectangle 68">
            <a:extLst>
              <a:ext uri="{FF2B5EF4-FFF2-40B4-BE49-F238E27FC236}">
                <a16:creationId xmlns:a16="http://schemas.microsoft.com/office/drawing/2014/main" id="{E1C77201-455B-449D-970B-76EBCD1841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87" y="3080444"/>
            <a:ext cx="2017713" cy="1689798"/>
          </a:xfrm>
          <a:prstGeom prst="round2SameRect">
            <a:avLst>
              <a:gd name="adj1" fmla="val 0"/>
              <a:gd name="adj2" fmla="val 6981"/>
            </a:avLst>
          </a:prstGeom>
          <a:noFill/>
          <a:ln w="19050">
            <a:solidFill>
              <a:srgbClr val="7EBD3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2" name="직사각형 1"/>
          <p:cNvSpPr/>
          <p:nvPr/>
        </p:nvSpPr>
        <p:spPr>
          <a:xfrm>
            <a:off x="2191817" y="1445965"/>
            <a:ext cx="897255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3. 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교육활동 침해행위 사안처리 절차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1817" y="155096"/>
            <a:ext cx="7021474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침해행위에 따른 조치</a:t>
            </a:r>
          </a:p>
        </p:txBody>
      </p:sp>
      <p:sp>
        <p:nvSpPr>
          <p:cNvPr id="10" name="Rectangle 67">
            <a:extLst>
              <a:ext uri="{FF2B5EF4-FFF2-40B4-BE49-F238E27FC236}">
                <a16:creationId xmlns:a16="http://schemas.microsoft.com/office/drawing/2014/main" id="{3CB6C356-3B1A-41AC-AADE-555748E0A3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9" y="2567681"/>
            <a:ext cx="2016125" cy="512763"/>
          </a:xfrm>
          <a:prstGeom prst="round2SameRect">
            <a:avLst/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" name="Rectangle 68">
            <a:extLst>
              <a:ext uri="{FF2B5EF4-FFF2-40B4-BE49-F238E27FC236}">
                <a16:creationId xmlns:a16="http://schemas.microsoft.com/office/drawing/2014/main" id="{1132004B-1D37-44E7-BBC6-D8EDE75DE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9" y="3056926"/>
            <a:ext cx="2016125" cy="1713316"/>
          </a:xfrm>
          <a:prstGeom prst="round2SameRect">
            <a:avLst>
              <a:gd name="adj1" fmla="val 0"/>
              <a:gd name="adj2" fmla="val 6981"/>
            </a:avLst>
          </a:prstGeom>
          <a:noFill/>
          <a:ln w="19050">
            <a:solidFill>
              <a:srgbClr val="0070C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7" name="그룹 6"/>
          <p:cNvGrpSpPr/>
          <p:nvPr/>
        </p:nvGrpSpPr>
        <p:grpSpPr>
          <a:xfrm>
            <a:off x="1667669" y="2721669"/>
            <a:ext cx="655408" cy="200055"/>
            <a:chOff x="1667669" y="2721669"/>
            <a:chExt cx="655408" cy="200055"/>
          </a:xfrm>
        </p:grpSpPr>
        <p:sp>
          <p:nvSpPr>
            <p:cNvPr id="16" name="Rectangle 72">
              <a:extLst>
                <a:ext uri="{FF2B5EF4-FFF2-40B4-BE49-F238E27FC236}">
                  <a16:creationId xmlns:a16="http://schemas.microsoft.com/office/drawing/2014/main" id="{B126CB22-19C0-4075-839F-5B2D58CDF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67669" y="2721669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 ExtraBold" pitchFamily="50" charset="-127"/>
                  <a:ea typeface="나눔스퀘어 ExtraBold" pitchFamily="50" charset="-127"/>
                </a:rPr>
                <a:t>초기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  <p:sp>
          <p:nvSpPr>
            <p:cNvPr id="17" name="Rectangle 73">
              <a:extLst>
                <a:ext uri="{FF2B5EF4-FFF2-40B4-BE49-F238E27FC236}">
                  <a16:creationId xmlns:a16="http://schemas.microsoft.com/office/drawing/2014/main" id="{C358D772-7709-4869-ABBA-2EC6F72A7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506" y="2721669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 ExtraBold" pitchFamily="50" charset="-127"/>
                  <a:ea typeface="나눔스퀘어 ExtraBold" pitchFamily="50" charset="-127"/>
                </a:rPr>
                <a:t>개입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</p:grpSp>
      <p:grpSp>
        <p:nvGrpSpPr>
          <p:cNvPr id="8" name="그룹 7"/>
          <p:cNvGrpSpPr/>
          <p:nvPr/>
        </p:nvGrpSpPr>
        <p:grpSpPr>
          <a:xfrm>
            <a:off x="1107281" y="3615431"/>
            <a:ext cx="1394954" cy="523419"/>
            <a:chOff x="1158081" y="3615431"/>
            <a:chExt cx="1394954" cy="523419"/>
          </a:xfrm>
        </p:grpSpPr>
        <p:sp>
          <p:nvSpPr>
            <p:cNvPr id="18" name="Rectangle 74">
              <a:extLst>
                <a:ext uri="{FF2B5EF4-FFF2-40B4-BE49-F238E27FC236}">
                  <a16:creationId xmlns:a16="http://schemas.microsoft.com/office/drawing/2014/main" id="{24C76B26-95DC-4F0F-87E9-7F6F69A00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081" y="3615431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19" name="Rectangle 75">
              <a:extLst>
                <a:ext uri="{FF2B5EF4-FFF2-40B4-BE49-F238E27FC236}">
                  <a16:creationId xmlns:a16="http://schemas.microsoft.com/office/drawing/2014/main" id="{66FDE5DF-64E0-4EFA-BA53-BEF1262CF2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8731" y="3615431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피해교원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0" name="Rectangle 76">
              <a:extLst>
                <a:ext uri="{FF2B5EF4-FFF2-40B4-BE49-F238E27FC236}">
                  <a16:creationId xmlns:a16="http://schemas.microsoft.com/office/drawing/2014/main" id="{C80B6CA5-CF7A-4308-B170-4D4363BBD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3894" y="3615431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안전조치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1" name="Rectangle 77">
              <a:extLst>
                <a:ext uri="{FF2B5EF4-FFF2-40B4-BE49-F238E27FC236}">
                  <a16:creationId xmlns:a16="http://schemas.microsoft.com/office/drawing/2014/main" id="{D04DB911-F8F9-4CCE-9D97-A6ACA529A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081" y="3923406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23" name="Rectangle 78">
              <a:extLst>
                <a:ext uri="{FF2B5EF4-FFF2-40B4-BE49-F238E27FC236}">
                  <a16:creationId xmlns:a16="http://schemas.microsoft.com/office/drawing/2014/main" id="{0987383B-A492-433D-B425-95E78A4440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5081" y="3923406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교육현장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4" name="Rectangle 79">
              <a:extLst>
                <a:ext uri="{FF2B5EF4-FFF2-40B4-BE49-F238E27FC236}">
                  <a16:creationId xmlns:a16="http://schemas.microsoft.com/office/drawing/2014/main" id="{4BC382CC-2B36-4F05-9F6B-A8F57654DA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50244" y="3923406"/>
              <a:ext cx="45685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안정화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25" name="Rectangle 80">
            <a:extLst>
              <a:ext uri="{FF2B5EF4-FFF2-40B4-BE49-F238E27FC236}">
                <a16:creationId xmlns:a16="http://schemas.microsoft.com/office/drawing/2014/main" id="{3098AFD2-23D1-4362-95B6-A1615B63EF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5010" y="5402956"/>
            <a:ext cx="2674938" cy="790575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chemeClr val="accent2"/>
              </a:solidFill>
            </a:endParaRPr>
          </a:p>
        </p:txBody>
      </p:sp>
      <p:grpSp>
        <p:nvGrpSpPr>
          <p:cNvPr id="15" name="그룹 14"/>
          <p:cNvGrpSpPr/>
          <p:nvPr/>
        </p:nvGrpSpPr>
        <p:grpSpPr>
          <a:xfrm>
            <a:off x="7164551" y="5545203"/>
            <a:ext cx="595856" cy="220527"/>
            <a:chOff x="7342506" y="5545203"/>
            <a:chExt cx="595856" cy="220527"/>
          </a:xfrm>
        </p:grpSpPr>
        <p:sp>
          <p:nvSpPr>
            <p:cNvPr id="26" name="Rectangle 85">
              <a:extLst>
                <a:ext uri="{FF2B5EF4-FFF2-40B4-BE49-F238E27FC236}">
                  <a16:creationId xmlns:a16="http://schemas.microsoft.com/office/drawing/2014/main" id="{EFFF8FCE-457A-4F73-BCDC-36F1D5A5A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42506" y="5565675"/>
              <a:ext cx="5610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(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7" name="Rectangle 86">
              <a:extLst>
                <a:ext uri="{FF2B5EF4-FFF2-40B4-BE49-F238E27FC236}">
                  <a16:creationId xmlns:a16="http://schemas.microsoft.com/office/drawing/2014/main" id="{26C4A1E7-5A09-4D80-B90B-CE407F1C30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9656" y="5545203"/>
              <a:ext cx="45685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 err="1">
                  <a:ln>
                    <a:noFill/>
                  </a:ln>
                  <a:solidFill>
                    <a:schemeClr val="accent2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필요시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8" name="Rectangle 87">
              <a:extLst>
                <a:ext uri="{FF2B5EF4-FFF2-40B4-BE49-F238E27FC236}">
                  <a16:creationId xmlns:a16="http://schemas.microsoft.com/office/drawing/2014/main" id="{2E0C9138-9626-41D2-A6AF-369F03B76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2256" y="5565675"/>
              <a:ext cx="5610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chemeClr val="accent2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)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accent2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29" name="Rectangle 88">
            <a:extLst>
              <a:ext uri="{FF2B5EF4-FFF2-40B4-BE49-F238E27FC236}">
                <a16:creationId xmlns:a16="http://schemas.microsoft.com/office/drawing/2014/main" id="{B15CD663-9071-4621-8CE5-B8B767751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9023" y="5819886"/>
            <a:ext cx="19669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200" b="1">
                <a:solidFill>
                  <a:schemeClr val="accent2"/>
                </a:solidFill>
                <a:latin typeface="나눔스퀘어 Bold" pitchFamily="50" charset="-127"/>
                <a:ea typeface="나눔스퀘어 Bold" pitchFamily="50" charset="-127"/>
              </a:rPr>
              <a:t>시･도 교권보호위원회 분쟁조정</a:t>
            </a:r>
          </a:p>
        </p:txBody>
      </p:sp>
      <p:sp>
        <p:nvSpPr>
          <p:cNvPr id="30" name="Rectangle 93">
            <a:extLst>
              <a:ext uri="{FF2B5EF4-FFF2-40B4-BE49-F238E27FC236}">
                <a16:creationId xmlns:a16="http://schemas.microsoft.com/office/drawing/2014/main" id="{CE0F96FF-D718-4ED1-9DEF-0B2BB31C2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387" y="2567681"/>
            <a:ext cx="2017713" cy="512763"/>
          </a:xfrm>
          <a:prstGeom prst="round2SameRect">
            <a:avLst/>
          </a:prstGeom>
          <a:solidFill>
            <a:srgbClr val="7EBD36"/>
          </a:solidFill>
          <a:ln w="19050">
            <a:solidFill>
              <a:srgbClr val="7EBD3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3693912" y="2721669"/>
            <a:ext cx="1471154" cy="200055"/>
            <a:chOff x="3467628" y="2721669"/>
            <a:chExt cx="1471154" cy="200055"/>
          </a:xfrm>
        </p:grpSpPr>
        <p:sp>
          <p:nvSpPr>
            <p:cNvPr id="35" name="Rectangle 98">
              <a:extLst>
                <a:ext uri="{FF2B5EF4-FFF2-40B4-BE49-F238E27FC236}">
                  <a16:creationId xmlns:a16="http://schemas.microsoft.com/office/drawing/2014/main" id="{86D48F07-8A81-4823-8604-3730BABE82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7628" y="2721669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 ExtraBold" pitchFamily="50" charset="-127"/>
                  <a:ea typeface="나눔스퀘어 ExtraBold" pitchFamily="50" charset="-127"/>
                </a:rPr>
                <a:t>보호조치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  <p:sp>
          <p:nvSpPr>
            <p:cNvPr id="36" name="Rectangle 99">
              <a:extLst>
                <a:ext uri="{FF2B5EF4-FFF2-40B4-BE49-F238E27FC236}">
                  <a16:creationId xmlns:a16="http://schemas.microsoft.com/office/drawing/2014/main" id="{4EBE1BA1-AB9C-425B-8533-2A5CEDD3C1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9141" y="2721669"/>
              <a:ext cx="15228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 ExtraBold" pitchFamily="50" charset="-127"/>
                  <a:ea typeface="나눔스퀘어 ExtraBold" pitchFamily="50" charset="-127"/>
                </a:rPr>
                <a:t>및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  <p:sp>
          <p:nvSpPr>
            <p:cNvPr id="37" name="Rectangle 100">
              <a:extLst>
                <a:ext uri="{FF2B5EF4-FFF2-40B4-BE49-F238E27FC236}">
                  <a16:creationId xmlns:a16="http://schemas.microsoft.com/office/drawing/2014/main" id="{1B41E776-DABD-4744-9FE7-E513624155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9641" y="2721669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 ExtraBold" pitchFamily="50" charset="-127"/>
                  <a:ea typeface="나눔스퀘어 ExtraBold" pitchFamily="50" charset="-127"/>
                </a:rPr>
                <a:t>사안조사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</p:grpSp>
      <p:grpSp>
        <p:nvGrpSpPr>
          <p:cNvPr id="9" name="그룹 8"/>
          <p:cNvGrpSpPr/>
          <p:nvPr/>
        </p:nvGrpSpPr>
        <p:grpSpPr>
          <a:xfrm>
            <a:off x="3557387" y="3483669"/>
            <a:ext cx="1601559" cy="829806"/>
            <a:chOff x="3381903" y="3483669"/>
            <a:chExt cx="1601559" cy="829806"/>
          </a:xfrm>
        </p:grpSpPr>
        <p:sp>
          <p:nvSpPr>
            <p:cNvPr id="38" name="Rectangle 101">
              <a:extLst>
                <a:ext uri="{FF2B5EF4-FFF2-40B4-BE49-F238E27FC236}">
                  <a16:creationId xmlns:a16="http://schemas.microsoft.com/office/drawing/2014/main" id="{2B4B166D-0E71-4CE9-A9CC-31C2640015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903" y="3483669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39" name="Rectangle 102">
              <a:extLst>
                <a:ext uri="{FF2B5EF4-FFF2-40B4-BE49-F238E27FC236}">
                  <a16:creationId xmlns:a16="http://schemas.microsoft.com/office/drawing/2014/main" id="{9C3FDEC9-2C1D-4F51-9918-ADB0D77F5F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903" y="3483669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피해교원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0" name="Rectangle 103">
              <a:extLst>
                <a:ext uri="{FF2B5EF4-FFF2-40B4-BE49-F238E27FC236}">
                  <a16:creationId xmlns:a16="http://schemas.microsoft.com/office/drawing/2014/main" id="{46430518-F998-44CC-82CA-1B79C6E7D0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066" y="3483669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보호조치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1" name="Rectangle 104">
              <a:extLst>
                <a:ext uri="{FF2B5EF4-FFF2-40B4-BE49-F238E27FC236}">
                  <a16:creationId xmlns:a16="http://schemas.microsoft.com/office/drawing/2014/main" id="{27857C0B-48C3-4244-900F-9334A0258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903" y="3791644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42" name="Rectangle 105">
              <a:extLst>
                <a:ext uri="{FF2B5EF4-FFF2-40B4-BE49-F238E27FC236}">
                  <a16:creationId xmlns:a16="http://schemas.microsoft.com/office/drawing/2014/main" id="{C0134A20-C20B-4073-BFF3-5991557DB5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903" y="3791644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침해학생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3" name="Rectangle 106">
              <a:extLst>
                <a:ext uri="{FF2B5EF4-FFF2-40B4-BE49-F238E27FC236}">
                  <a16:creationId xmlns:a16="http://schemas.microsoft.com/office/drawing/2014/main" id="{70AC4741-0B1F-4B62-8872-75DFB0F8E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4066" y="3791644"/>
              <a:ext cx="45685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보호자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4" name="Rectangle 107">
              <a:extLst>
                <a:ext uri="{FF2B5EF4-FFF2-40B4-BE49-F238E27FC236}">
                  <a16:creationId xmlns:a16="http://schemas.microsoft.com/office/drawing/2014/main" id="{11A0869B-CB4B-4DAB-907F-B4976828C6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78891" y="3791644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연락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5" name="Rectangle 108">
              <a:extLst>
                <a:ext uri="{FF2B5EF4-FFF2-40B4-BE49-F238E27FC236}">
                  <a16:creationId xmlns:a16="http://schemas.microsoft.com/office/drawing/2014/main" id="{A1BAB83E-1724-4347-B162-3FF3DC85D2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1903" y="4098031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46" name="Rectangle 109">
              <a:extLst>
                <a:ext uri="{FF2B5EF4-FFF2-40B4-BE49-F238E27FC236}">
                  <a16:creationId xmlns:a16="http://schemas.microsoft.com/office/drawing/2014/main" id="{9D966780-B90F-4317-91FD-7A19A23F5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8903" y="4098031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사안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47" name="Rectangle 110">
              <a:extLst>
                <a:ext uri="{FF2B5EF4-FFF2-40B4-BE49-F238E27FC236}">
                  <a16:creationId xmlns:a16="http://schemas.microsoft.com/office/drawing/2014/main" id="{43D784C1-360D-4F07-8636-13C6814CAF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9741" y="4098031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조사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48" name="Rectangle 111">
            <a:extLst>
              <a:ext uri="{FF2B5EF4-FFF2-40B4-BE49-F238E27FC236}">
                <a16:creationId xmlns:a16="http://schemas.microsoft.com/office/drawing/2014/main" id="{C171D4E0-A4E1-4FA1-B69E-10E9B3E0E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334" y="2567680"/>
            <a:ext cx="5634029" cy="512763"/>
          </a:xfrm>
          <a:prstGeom prst="round2Same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8194431" y="2721669"/>
            <a:ext cx="1211034" cy="200055"/>
            <a:chOff x="6607175" y="2721669"/>
            <a:chExt cx="1211034" cy="200055"/>
          </a:xfrm>
        </p:grpSpPr>
        <p:sp>
          <p:nvSpPr>
            <p:cNvPr id="53" name="Rectangle 116">
              <a:extLst>
                <a:ext uri="{FF2B5EF4-FFF2-40B4-BE49-F238E27FC236}">
                  <a16:creationId xmlns:a16="http://schemas.microsoft.com/office/drawing/2014/main" id="{4FC20168-F1D4-44B6-A302-82F7F3366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7175" y="2721669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 ExtraBold" pitchFamily="50" charset="-127"/>
                  <a:ea typeface="나눔스퀘어 ExtraBold" pitchFamily="50" charset="-127"/>
                </a:rPr>
                <a:t>조치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  <p:sp>
          <p:nvSpPr>
            <p:cNvPr id="54" name="Rectangle 117">
              <a:extLst>
                <a:ext uri="{FF2B5EF4-FFF2-40B4-BE49-F238E27FC236}">
                  <a16:creationId xmlns:a16="http://schemas.microsoft.com/office/drawing/2014/main" id="{02392FA3-101E-4392-9640-39FEDF9240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8013" y="2721669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 ExtraBold" pitchFamily="50" charset="-127"/>
                  <a:ea typeface="나눔스퀘어 ExtraBold" pitchFamily="50" charset="-127"/>
                </a:rPr>
                <a:t>결정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  <p:sp>
          <p:nvSpPr>
            <p:cNvPr id="55" name="Rectangle 118">
              <a:extLst>
                <a:ext uri="{FF2B5EF4-FFF2-40B4-BE49-F238E27FC236}">
                  <a16:creationId xmlns:a16="http://schemas.microsoft.com/office/drawing/2014/main" id="{6E7E77DF-FA08-46A7-910C-747EC2A3FB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6788" y="2721669"/>
              <a:ext cx="15228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 ExtraBold" pitchFamily="50" charset="-127"/>
                  <a:ea typeface="나눔스퀘어 ExtraBold" pitchFamily="50" charset="-127"/>
                </a:rPr>
                <a:t>및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  <p:sp>
          <p:nvSpPr>
            <p:cNvPr id="56" name="Rectangle 119">
              <a:extLst>
                <a:ext uri="{FF2B5EF4-FFF2-40B4-BE49-F238E27FC236}">
                  <a16:creationId xmlns:a16="http://schemas.microsoft.com/office/drawing/2014/main" id="{5FC8DBB8-637B-4C75-AD1E-306D6302A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13638" y="2721669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1" i="0" u="none" strike="noStrike" cap="none" normalizeH="0" baseline="0">
                  <a:ln>
                    <a:noFill/>
                  </a:ln>
                  <a:solidFill>
                    <a:srgbClr val="FFFFFF"/>
                  </a:solidFill>
                  <a:effectLst/>
                  <a:latin typeface="나눔스퀘어 ExtraBold" pitchFamily="50" charset="-127"/>
                  <a:ea typeface="나눔스퀘어 ExtraBold" pitchFamily="50" charset="-127"/>
                </a:rPr>
                <a:t>처분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B24AC106-6E37-49F5-82F8-6BA16EAD3589}"/>
              </a:ext>
            </a:extLst>
          </p:cNvPr>
          <p:cNvGrpSpPr/>
          <p:nvPr/>
        </p:nvGrpSpPr>
        <p:grpSpPr>
          <a:xfrm>
            <a:off x="6016917" y="3226494"/>
            <a:ext cx="1890484" cy="215444"/>
            <a:chOff x="6041245" y="3226494"/>
            <a:chExt cx="1890484" cy="215444"/>
          </a:xfrm>
        </p:grpSpPr>
        <p:sp>
          <p:nvSpPr>
            <p:cNvPr id="57" name="Rectangle 120">
              <a:extLst>
                <a:ext uri="{FF2B5EF4-FFF2-40B4-BE49-F238E27FC236}">
                  <a16:creationId xmlns:a16="http://schemas.microsoft.com/office/drawing/2014/main" id="{1E6BBFCC-DB7C-4549-89F7-DBBBABA08D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245" y="3226494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58" name="Rectangle 121">
              <a:extLst>
                <a:ext uri="{FF2B5EF4-FFF2-40B4-BE49-F238E27FC236}">
                  <a16:creationId xmlns:a16="http://schemas.microsoft.com/office/drawing/2014/main" id="{829799AC-F193-4B8D-9BA3-C7AF37104C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7295" y="3226494"/>
              <a:ext cx="1370568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학교교권보호위원회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59" name="Rectangle 122">
              <a:extLst>
                <a:ext uri="{FF2B5EF4-FFF2-40B4-BE49-F238E27FC236}">
                  <a16:creationId xmlns:a16="http://schemas.microsoft.com/office/drawing/2014/main" id="{C17C6832-0EBA-420C-9DFE-0AAFFCD82D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27158" y="3226494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소집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D00A44AE-CFD9-424D-BE43-16F4DB1A99E7}"/>
              </a:ext>
            </a:extLst>
          </p:cNvPr>
          <p:cNvGrpSpPr/>
          <p:nvPr/>
        </p:nvGrpSpPr>
        <p:grpSpPr>
          <a:xfrm>
            <a:off x="9228104" y="3223483"/>
            <a:ext cx="1180871" cy="215444"/>
            <a:chOff x="9088114" y="3223483"/>
            <a:chExt cx="1180871" cy="215444"/>
          </a:xfrm>
        </p:grpSpPr>
        <p:sp>
          <p:nvSpPr>
            <p:cNvPr id="60" name="Rectangle 123">
              <a:extLst>
                <a:ext uri="{FF2B5EF4-FFF2-40B4-BE49-F238E27FC236}">
                  <a16:creationId xmlns:a16="http://schemas.microsoft.com/office/drawing/2014/main" id="{7E45A014-7D90-430F-A89F-B5710F2FD1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8114" y="3223483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61" name="Rectangle 124">
              <a:extLst>
                <a:ext uri="{FF2B5EF4-FFF2-40B4-BE49-F238E27FC236}">
                  <a16:creationId xmlns:a16="http://schemas.microsoft.com/office/drawing/2014/main" id="{661B4508-03EA-4AE5-89C7-2D9B272604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34164" y="3223483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조치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62" name="Rectangle 125">
              <a:extLst>
                <a:ext uri="{FF2B5EF4-FFF2-40B4-BE49-F238E27FC236}">
                  <a16:creationId xmlns:a16="http://schemas.microsoft.com/office/drawing/2014/main" id="{EA56AECF-D88C-4F97-AB87-1B443EAD8B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85002" y="3223483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심의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63" name="Rectangle 126">
              <a:extLst>
                <a:ext uri="{FF2B5EF4-FFF2-40B4-BE49-F238E27FC236}">
                  <a16:creationId xmlns:a16="http://schemas.microsoft.com/office/drawing/2014/main" id="{684EAFA7-036A-4745-9080-055A58A389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91389" y="3223483"/>
              <a:ext cx="70532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64" name="Rectangle 127">
              <a:extLst>
                <a:ext uri="{FF2B5EF4-FFF2-40B4-BE49-F238E27FC236}">
                  <a16:creationId xmlns:a16="http://schemas.microsoft.com/office/drawing/2014/main" id="{0B340231-405C-41DE-92E7-9C8E131EC7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64414" y="3223483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의결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grpSp>
        <p:nvGrpSpPr>
          <p:cNvPr id="50" name="그룹 49">
            <a:extLst>
              <a:ext uri="{FF2B5EF4-FFF2-40B4-BE49-F238E27FC236}">
                <a16:creationId xmlns:a16="http://schemas.microsoft.com/office/drawing/2014/main" id="{17650668-7301-4A4C-8270-9ACD84D8BAAF}"/>
              </a:ext>
            </a:extLst>
          </p:cNvPr>
          <p:cNvGrpSpPr/>
          <p:nvPr/>
        </p:nvGrpSpPr>
        <p:grpSpPr>
          <a:xfrm>
            <a:off x="6016917" y="3759288"/>
            <a:ext cx="2976104" cy="215444"/>
            <a:chOff x="6016917" y="3759288"/>
            <a:chExt cx="2976104" cy="215444"/>
          </a:xfrm>
        </p:grpSpPr>
        <p:sp>
          <p:nvSpPr>
            <p:cNvPr id="65" name="Rectangle 128">
              <a:extLst>
                <a:ext uri="{FF2B5EF4-FFF2-40B4-BE49-F238E27FC236}">
                  <a16:creationId xmlns:a16="http://schemas.microsoft.com/office/drawing/2014/main" id="{AB078D85-9C3E-4CDA-BB68-E4F2410368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6917" y="3759288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66" name="Rectangle 129">
              <a:extLst>
                <a:ext uri="{FF2B5EF4-FFF2-40B4-BE49-F238E27FC236}">
                  <a16:creationId xmlns:a16="http://schemas.microsoft.com/office/drawing/2014/main" id="{21C9654A-78D0-4C2D-B25B-0F907FB16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62967" y="3781513"/>
              <a:ext cx="512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(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67" name="Rectangle 130">
              <a:extLst>
                <a:ext uri="{FF2B5EF4-FFF2-40B4-BE49-F238E27FC236}">
                  <a16:creationId xmlns:a16="http://schemas.microsoft.com/office/drawing/2014/main" id="{5AB08DC9-5238-4C6C-833A-E9A41EB268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05830" y="3781513"/>
              <a:ext cx="41838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당사자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68" name="Rectangle 131">
              <a:extLst>
                <a:ext uri="{FF2B5EF4-FFF2-40B4-BE49-F238E27FC236}">
                  <a16:creationId xmlns:a16="http://schemas.microsoft.com/office/drawing/2014/main" id="{B9B805F3-2B82-4CC5-9197-07A40F3140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45567" y="3781513"/>
              <a:ext cx="2789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모두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69" name="Rectangle 132">
              <a:extLst>
                <a:ext uri="{FF2B5EF4-FFF2-40B4-BE49-F238E27FC236}">
                  <a16:creationId xmlns:a16="http://schemas.microsoft.com/office/drawing/2014/main" id="{4784B48C-D8D9-4B2E-8084-BDBEB0783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4017" y="3781513"/>
              <a:ext cx="697307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분쟁조정을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0" name="Rectangle 133">
              <a:extLst>
                <a:ext uri="{FF2B5EF4-FFF2-40B4-BE49-F238E27FC236}">
                  <a16:creationId xmlns:a16="http://schemas.microsoft.com/office/drawing/2014/main" id="{8EF6BF37-50B0-4394-9010-7EF0EDC5BA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5692" y="3781513"/>
              <a:ext cx="41838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원하는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1" name="Rectangle 134">
              <a:extLst>
                <a:ext uri="{FF2B5EF4-FFF2-40B4-BE49-F238E27FC236}">
                  <a16:creationId xmlns:a16="http://schemas.microsoft.com/office/drawing/2014/main" id="{AAFBAE74-F013-4458-82F7-A0AD08914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7492" y="3781513"/>
              <a:ext cx="2789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경우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2" name="Rectangle 135">
              <a:extLst>
                <a:ext uri="{FF2B5EF4-FFF2-40B4-BE49-F238E27FC236}">
                  <a16:creationId xmlns:a16="http://schemas.microsoft.com/office/drawing/2014/main" id="{F5BE6DDA-0453-4FD9-984C-5070067EBC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1017" y="3781513"/>
              <a:ext cx="512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)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3" name="Rectangle 136">
              <a:extLst>
                <a:ext uri="{FF2B5EF4-FFF2-40B4-BE49-F238E27FC236}">
                  <a16:creationId xmlns:a16="http://schemas.microsoft.com/office/drawing/2014/main" id="{4F3971A2-57E0-4B3B-AEDD-1AD6F50AF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83880" y="3759288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분쟁조정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grpSp>
        <p:nvGrpSpPr>
          <p:cNvPr id="86" name="그룹 85">
            <a:extLst>
              <a:ext uri="{FF2B5EF4-FFF2-40B4-BE49-F238E27FC236}">
                <a16:creationId xmlns:a16="http://schemas.microsoft.com/office/drawing/2014/main" id="{8ECB1F83-FC8B-4AC7-BC86-2DDB6FDBAD3E}"/>
              </a:ext>
            </a:extLst>
          </p:cNvPr>
          <p:cNvGrpSpPr/>
          <p:nvPr/>
        </p:nvGrpSpPr>
        <p:grpSpPr>
          <a:xfrm>
            <a:off x="9228104" y="3766124"/>
            <a:ext cx="961796" cy="215444"/>
            <a:chOff x="9081859" y="3766124"/>
            <a:chExt cx="961796" cy="215444"/>
          </a:xfrm>
        </p:grpSpPr>
        <p:sp>
          <p:nvSpPr>
            <p:cNvPr id="74" name="Rectangle 137">
              <a:extLst>
                <a:ext uri="{FF2B5EF4-FFF2-40B4-BE49-F238E27FC236}">
                  <a16:creationId xmlns:a16="http://schemas.microsoft.com/office/drawing/2014/main" id="{42E92561-FF94-4CFA-8119-A18F3B194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1859" y="3766124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75" name="Rectangle 138">
              <a:extLst>
                <a:ext uri="{FF2B5EF4-FFF2-40B4-BE49-F238E27FC236}">
                  <a16:creationId xmlns:a16="http://schemas.microsoft.com/office/drawing/2014/main" id="{9AF18986-E4BA-4636-8128-65B7E4EFCF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7909" y="3766124"/>
              <a:ext cx="456856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학교장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6" name="Rectangle 139">
              <a:extLst>
                <a:ext uri="{FF2B5EF4-FFF2-40B4-BE49-F238E27FC236}">
                  <a16:creationId xmlns:a16="http://schemas.microsoft.com/office/drawing/2014/main" id="{49E00D60-ECAE-4259-BF28-A588765FA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9084" y="3766124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처분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07C40B44-4568-4540-B485-E63943F68F8D}"/>
              </a:ext>
            </a:extLst>
          </p:cNvPr>
          <p:cNvGrpSpPr/>
          <p:nvPr/>
        </p:nvGrpSpPr>
        <p:grpSpPr>
          <a:xfrm>
            <a:off x="6016917" y="4218517"/>
            <a:ext cx="1466621" cy="215444"/>
            <a:chOff x="6041245" y="4218517"/>
            <a:chExt cx="1466621" cy="215444"/>
          </a:xfrm>
        </p:grpSpPr>
        <p:sp>
          <p:nvSpPr>
            <p:cNvPr id="77" name="Rectangle 140">
              <a:extLst>
                <a:ext uri="{FF2B5EF4-FFF2-40B4-BE49-F238E27FC236}">
                  <a16:creationId xmlns:a16="http://schemas.microsoft.com/office/drawing/2014/main" id="{6D9315C1-5DA6-4972-A018-CFD2D1390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41245" y="4218517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78" name="Rectangle 141">
              <a:extLst>
                <a:ext uri="{FF2B5EF4-FFF2-40B4-BE49-F238E27FC236}">
                  <a16:creationId xmlns:a16="http://schemas.microsoft.com/office/drawing/2014/main" id="{2EA017C7-D258-47B6-A606-DF84B20E11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7295" y="4218517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조치결과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9" name="Rectangle 142">
              <a:extLst>
                <a:ext uri="{FF2B5EF4-FFF2-40B4-BE49-F238E27FC236}">
                  <a16:creationId xmlns:a16="http://schemas.microsoft.com/office/drawing/2014/main" id="{60FCD3F3-9694-4BDF-89C9-653CA0E68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2458" y="4218517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서면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80" name="Rectangle 143">
              <a:extLst>
                <a:ext uri="{FF2B5EF4-FFF2-40B4-BE49-F238E27FC236}">
                  <a16:creationId xmlns:a16="http://schemas.microsoft.com/office/drawing/2014/main" id="{9A2E6E9C-4ADD-47EA-AEBF-FB9EF5706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3295" y="4218517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통보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grpSp>
        <p:nvGrpSpPr>
          <p:cNvPr id="87" name="그룹 86">
            <a:extLst>
              <a:ext uri="{FF2B5EF4-FFF2-40B4-BE49-F238E27FC236}">
                <a16:creationId xmlns:a16="http://schemas.microsoft.com/office/drawing/2014/main" id="{845AC989-E452-48F2-9A41-C8A553222F82}"/>
              </a:ext>
            </a:extLst>
          </p:cNvPr>
          <p:cNvGrpSpPr/>
          <p:nvPr/>
        </p:nvGrpSpPr>
        <p:grpSpPr>
          <a:xfrm>
            <a:off x="9228104" y="4198357"/>
            <a:ext cx="1780946" cy="215444"/>
            <a:chOff x="9100500" y="4198357"/>
            <a:chExt cx="1780946" cy="215444"/>
          </a:xfrm>
        </p:grpSpPr>
        <p:sp>
          <p:nvSpPr>
            <p:cNvPr id="81" name="Rectangle 144">
              <a:extLst>
                <a:ext uri="{FF2B5EF4-FFF2-40B4-BE49-F238E27FC236}">
                  <a16:creationId xmlns:a16="http://schemas.microsoft.com/office/drawing/2014/main" id="{1C62FE1F-238F-433B-992B-8F4971AF5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00500" y="4198357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</a:endParaRPr>
            </a:p>
          </p:txBody>
        </p:sp>
        <p:sp>
          <p:nvSpPr>
            <p:cNvPr id="82" name="Rectangle 145">
              <a:extLst>
                <a:ext uri="{FF2B5EF4-FFF2-40B4-BE49-F238E27FC236}">
                  <a16:creationId xmlns:a16="http://schemas.microsoft.com/office/drawing/2014/main" id="{0ED7E8E1-8781-47FE-8B75-E029EFB39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46550" y="4198357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관할청에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83" name="Rectangle 146">
              <a:extLst>
                <a:ext uri="{FF2B5EF4-FFF2-40B4-BE49-F238E27FC236}">
                  <a16:creationId xmlns:a16="http://schemas.microsoft.com/office/drawing/2014/main" id="{1F5E9736-A63F-4D7D-B010-D61BE020DF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1713" y="4198357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심의결과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84" name="Rectangle 147">
              <a:extLst>
                <a:ext uri="{FF2B5EF4-FFF2-40B4-BE49-F238E27FC236}">
                  <a16:creationId xmlns:a16="http://schemas.microsoft.com/office/drawing/2014/main" id="{C6EBF4CE-1763-4D21-A370-98CA767B36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76875" y="4198357"/>
              <a:ext cx="30457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effectLst/>
                  <a:latin typeface="나눔스퀘어 Bold" pitchFamily="50" charset="-127"/>
                  <a:ea typeface="나눔스퀘어 Bold" pitchFamily="50" charset="-127"/>
                </a:rPr>
                <a:t>보고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89" name="Line 152">
            <a:extLst>
              <a:ext uri="{FF2B5EF4-FFF2-40B4-BE49-F238E27FC236}">
                <a16:creationId xmlns:a16="http://schemas.microsoft.com/office/drawing/2014/main" id="{6DAD5695-6AFC-4FA8-A4A7-8440E10919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7163" y="5064818"/>
            <a:ext cx="2032000" cy="0"/>
          </a:xfrm>
          <a:prstGeom prst="line">
            <a:avLst/>
          </a:prstGeom>
          <a:noFill/>
          <a:ln w="14288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>
              <a:solidFill>
                <a:srgbClr val="7EBD36"/>
              </a:solidFill>
            </a:endParaRPr>
          </a:p>
        </p:txBody>
      </p:sp>
      <p:sp>
        <p:nvSpPr>
          <p:cNvPr id="22" name="오른쪽 화살표 21"/>
          <p:cNvSpPr/>
          <p:nvPr/>
        </p:nvSpPr>
        <p:spPr>
          <a:xfrm>
            <a:off x="3005318" y="3692428"/>
            <a:ext cx="377301" cy="388937"/>
          </a:xfrm>
          <a:custGeom>
            <a:avLst/>
            <a:gdLst>
              <a:gd name="connsiteX0" fmla="*/ 0 w 785212"/>
              <a:gd name="connsiteY0" fmla="*/ 97234 h 388937"/>
              <a:gd name="connsiteX1" fmla="*/ 590744 w 785212"/>
              <a:gd name="connsiteY1" fmla="*/ 97234 h 388937"/>
              <a:gd name="connsiteX2" fmla="*/ 590744 w 785212"/>
              <a:gd name="connsiteY2" fmla="*/ 0 h 388937"/>
              <a:gd name="connsiteX3" fmla="*/ 785212 w 785212"/>
              <a:gd name="connsiteY3" fmla="*/ 194469 h 388937"/>
              <a:gd name="connsiteX4" fmla="*/ 590744 w 785212"/>
              <a:gd name="connsiteY4" fmla="*/ 388937 h 388937"/>
              <a:gd name="connsiteX5" fmla="*/ 590744 w 785212"/>
              <a:gd name="connsiteY5" fmla="*/ 291703 h 388937"/>
              <a:gd name="connsiteX6" fmla="*/ 0 w 785212"/>
              <a:gd name="connsiteY6" fmla="*/ 291703 h 388937"/>
              <a:gd name="connsiteX7" fmla="*/ 0 w 785212"/>
              <a:gd name="connsiteY7" fmla="*/ 97234 h 388937"/>
              <a:gd name="connsiteX0" fmla="*/ 0 w 785212"/>
              <a:gd name="connsiteY0" fmla="*/ 97234 h 388937"/>
              <a:gd name="connsiteX1" fmla="*/ 590744 w 785212"/>
              <a:gd name="connsiteY1" fmla="*/ 97234 h 388937"/>
              <a:gd name="connsiteX2" fmla="*/ 590744 w 785212"/>
              <a:gd name="connsiteY2" fmla="*/ 0 h 388937"/>
              <a:gd name="connsiteX3" fmla="*/ 785212 w 785212"/>
              <a:gd name="connsiteY3" fmla="*/ 194469 h 388937"/>
              <a:gd name="connsiteX4" fmla="*/ 590744 w 785212"/>
              <a:gd name="connsiteY4" fmla="*/ 388937 h 388937"/>
              <a:gd name="connsiteX5" fmla="*/ 590744 w 785212"/>
              <a:gd name="connsiteY5" fmla="*/ 291703 h 388937"/>
              <a:gd name="connsiteX6" fmla="*/ 241347 w 785212"/>
              <a:gd name="connsiteY6" fmla="*/ 298501 h 388937"/>
              <a:gd name="connsiteX7" fmla="*/ 0 w 785212"/>
              <a:gd name="connsiteY7" fmla="*/ 97234 h 388937"/>
              <a:gd name="connsiteX0" fmla="*/ 0 w 554063"/>
              <a:gd name="connsiteY0" fmla="*/ 100633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0198 w 554063"/>
              <a:gd name="connsiteY6" fmla="*/ 298501 h 388937"/>
              <a:gd name="connsiteX7" fmla="*/ 0 w 554063"/>
              <a:gd name="connsiteY7" fmla="*/ 100633 h 388937"/>
              <a:gd name="connsiteX0" fmla="*/ 0 w 554063"/>
              <a:gd name="connsiteY0" fmla="*/ 93834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0198 w 554063"/>
              <a:gd name="connsiteY6" fmla="*/ 298501 h 388937"/>
              <a:gd name="connsiteX7" fmla="*/ 0 w 554063"/>
              <a:gd name="connsiteY7" fmla="*/ 93834 h 388937"/>
              <a:gd name="connsiteX0" fmla="*/ 0 w 554063"/>
              <a:gd name="connsiteY0" fmla="*/ 93834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76762 w 554063"/>
              <a:gd name="connsiteY6" fmla="*/ 298501 h 388937"/>
              <a:gd name="connsiteX7" fmla="*/ 0 w 554063"/>
              <a:gd name="connsiteY7" fmla="*/ 93834 h 388937"/>
              <a:gd name="connsiteX0" fmla="*/ 0 w 377301"/>
              <a:gd name="connsiteY0" fmla="*/ 90435 h 388937"/>
              <a:gd name="connsiteX1" fmla="*/ 182833 w 377301"/>
              <a:gd name="connsiteY1" fmla="*/ 97234 h 388937"/>
              <a:gd name="connsiteX2" fmla="*/ 182833 w 377301"/>
              <a:gd name="connsiteY2" fmla="*/ 0 h 388937"/>
              <a:gd name="connsiteX3" fmla="*/ 377301 w 377301"/>
              <a:gd name="connsiteY3" fmla="*/ 194469 h 388937"/>
              <a:gd name="connsiteX4" fmla="*/ 182833 w 377301"/>
              <a:gd name="connsiteY4" fmla="*/ 388937 h 388937"/>
              <a:gd name="connsiteX5" fmla="*/ 182833 w 377301"/>
              <a:gd name="connsiteY5" fmla="*/ 291703 h 388937"/>
              <a:gd name="connsiteX6" fmla="*/ 0 w 377301"/>
              <a:gd name="connsiteY6" fmla="*/ 298501 h 388937"/>
              <a:gd name="connsiteX7" fmla="*/ 0 w 377301"/>
              <a:gd name="connsiteY7" fmla="*/ 90435 h 38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301" h="388937">
                <a:moveTo>
                  <a:pt x="0" y="90435"/>
                </a:moveTo>
                <a:lnTo>
                  <a:pt x="182833" y="97234"/>
                </a:lnTo>
                <a:lnTo>
                  <a:pt x="182833" y="0"/>
                </a:lnTo>
                <a:lnTo>
                  <a:pt x="377301" y="194469"/>
                </a:lnTo>
                <a:lnTo>
                  <a:pt x="182833" y="388937"/>
                </a:lnTo>
                <a:lnTo>
                  <a:pt x="182833" y="291703"/>
                </a:lnTo>
                <a:lnTo>
                  <a:pt x="0" y="298501"/>
                </a:lnTo>
                <a:lnTo>
                  <a:pt x="0" y="90435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오른쪽 화살표 21"/>
          <p:cNvSpPr/>
          <p:nvPr/>
        </p:nvSpPr>
        <p:spPr>
          <a:xfrm>
            <a:off x="5444160" y="3692428"/>
            <a:ext cx="377301" cy="388937"/>
          </a:xfrm>
          <a:custGeom>
            <a:avLst/>
            <a:gdLst>
              <a:gd name="connsiteX0" fmla="*/ 0 w 785212"/>
              <a:gd name="connsiteY0" fmla="*/ 97234 h 388937"/>
              <a:gd name="connsiteX1" fmla="*/ 590744 w 785212"/>
              <a:gd name="connsiteY1" fmla="*/ 97234 h 388937"/>
              <a:gd name="connsiteX2" fmla="*/ 590744 w 785212"/>
              <a:gd name="connsiteY2" fmla="*/ 0 h 388937"/>
              <a:gd name="connsiteX3" fmla="*/ 785212 w 785212"/>
              <a:gd name="connsiteY3" fmla="*/ 194469 h 388937"/>
              <a:gd name="connsiteX4" fmla="*/ 590744 w 785212"/>
              <a:gd name="connsiteY4" fmla="*/ 388937 h 388937"/>
              <a:gd name="connsiteX5" fmla="*/ 590744 w 785212"/>
              <a:gd name="connsiteY5" fmla="*/ 291703 h 388937"/>
              <a:gd name="connsiteX6" fmla="*/ 0 w 785212"/>
              <a:gd name="connsiteY6" fmla="*/ 291703 h 388937"/>
              <a:gd name="connsiteX7" fmla="*/ 0 w 785212"/>
              <a:gd name="connsiteY7" fmla="*/ 97234 h 388937"/>
              <a:gd name="connsiteX0" fmla="*/ 0 w 785212"/>
              <a:gd name="connsiteY0" fmla="*/ 97234 h 388937"/>
              <a:gd name="connsiteX1" fmla="*/ 590744 w 785212"/>
              <a:gd name="connsiteY1" fmla="*/ 97234 h 388937"/>
              <a:gd name="connsiteX2" fmla="*/ 590744 w 785212"/>
              <a:gd name="connsiteY2" fmla="*/ 0 h 388937"/>
              <a:gd name="connsiteX3" fmla="*/ 785212 w 785212"/>
              <a:gd name="connsiteY3" fmla="*/ 194469 h 388937"/>
              <a:gd name="connsiteX4" fmla="*/ 590744 w 785212"/>
              <a:gd name="connsiteY4" fmla="*/ 388937 h 388937"/>
              <a:gd name="connsiteX5" fmla="*/ 590744 w 785212"/>
              <a:gd name="connsiteY5" fmla="*/ 291703 h 388937"/>
              <a:gd name="connsiteX6" fmla="*/ 241347 w 785212"/>
              <a:gd name="connsiteY6" fmla="*/ 298501 h 388937"/>
              <a:gd name="connsiteX7" fmla="*/ 0 w 785212"/>
              <a:gd name="connsiteY7" fmla="*/ 97234 h 388937"/>
              <a:gd name="connsiteX0" fmla="*/ 0 w 554063"/>
              <a:gd name="connsiteY0" fmla="*/ 100633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0198 w 554063"/>
              <a:gd name="connsiteY6" fmla="*/ 298501 h 388937"/>
              <a:gd name="connsiteX7" fmla="*/ 0 w 554063"/>
              <a:gd name="connsiteY7" fmla="*/ 100633 h 388937"/>
              <a:gd name="connsiteX0" fmla="*/ 0 w 554063"/>
              <a:gd name="connsiteY0" fmla="*/ 93834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0198 w 554063"/>
              <a:gd name="connsiteY6" fmla="*/ 298501 h 388937"/>
              <a:gd name="connsiteX7" fmla="*/ 0 w 554063"/>
              <a:gd name="connsiteY7" fmla="*/ 93834 h 388937"/>
              <a:gd name="connsiteX0" fmla="*/ 0 w 554063"/>
              <a:gd name="connsiteY0" fmla="*/ 93834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76762 w 554063"/>
              <a:gd name="connsiteY6" fmla="*/ 298501 h 388937"/>
              <a:gd name="connsiteX7" fmla="*/ 0 w 554063"/>
              <a:gd name="connsiteY7" fmla="*/ 93834 h 388937"/>
              <a:gd name="connsiteX0" fmla="*/ 0 w 377301"/>
              <a:gd name="connsiteY0" fmla="*/ 90435 h 388937"/>
              <a:gd name="connsiteX1" fmla="*/ 182833 w 377301"/>
              <a:gd name="connsiteY1" fmla="*/ 97234 h 388937"/>
              <a:gd name="connsiteX2" fmla="*/ 182833 w 377301"/>
              <a:gd name="connsiteY2" fmla="*/ 0 h 388937"/>
              <a:gd name="connsiteX3" fmla="*/ 377301 w 377301"/>
              <a:gd name="connsiteY3" fmla="*/ 194469 h 388937"/>
              <a:gd name="connsiteX4" fmla="*/ 182833 w 377301"/>
              <a:gd name="connsiteY4" fmla="*/ 388937 h 388937"/>
              <a:gd name="connsiteX5" fmla="*/ 182833 w 377301"/>
              <a:gd name="connsiteY5" fmla="*/ 291703 h 388937"/>
              <a:gd name="connsiteX6" fmla="*/ 0 w 377301"/>
              <a:gd name="connsiteY6" fmla="*/ 298501 h 388937"/>
              <a:gd name="connsiteX7" fmla="*/ 0 w 377301"/>
              <a:gd name="connsiteY7" fmla="*/ 90435 h 38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301" h="388937">
                <a:moveTo>
                  <a:pt x="0" y="90435"/>
                </a:moveTo>
                <a:lnTo>
                  <a:pt x="182833" y="97234"/>
                </a:lnTo>
                <a:lnTo>
                  <a:pt x="182833" y="0"/>
                </a:lnTo>
                <a:lnTo>
                  <a:pt x="377301" y="194469"/>
                </a:lnTo>
                <a:lnTo>
                  <a:pt x="182833" y="388937"/>
                </a:lnTo>
                <a:lnTo>
                  <a:pt x="182833" y="291703"/>
                </a:lnTo>
                <a:lnTo>
                  <a:pt x="0" y="298501"/>
                </a:lnTo>
                <a:lnTo>
                  <a:pt x="0" y="90435"/>
                </a:lnTo>
                <a:close/>
              </a:path>
            </a:pathLst>
          </a:cu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오른쪽 화살표 21"/>
          <p:cNvSpPr/>
          <p:nvPr/>
        </p:nvSpPr>
        <p:spPr>
          <a:xfrm rot="5400000">
            <a:off x="7321597" y="4970148"/>
            <a:ext cx="377301" cy="388937"/>
          </a:xfrm>
          <a:custGeom>
            <a:avLst/>
            <a:gdLst>
              <a:gd name="connsiteX0" fmla="*/ 0 w 785212"/>
              <a:gd name="connsiteY0" fmla="*/ 97234 h 388937"/>
              <a:gd name="connsiteX1" fmla="*/ 590744 w 785212"/>
              <a:gd name="connsiteY1" fmla="*/ 97234 h 388937"/>
              <a:gd name="connsiteX2" fmla="*/ 590744 w 785212"/>
              <a:gd name="connsiteY2" fmla="*/ 0 h 388937"/>
              <a:gd name="connsiteX3" fmla="*/ 785212 w 785212"/>
              <a:gd name="connsiteY3" fmla="*/ 194469 h 388937"/>
              <a:gd name="connsiteX4" fmla="*/ 590744 w 785212"/>
              <a:gd name="connsiteY4" fmla="*/ 388937 h 388937"/>
              <a:gd name="connsiteX5" fmla="*/ 590744 w 785212"/>
              <a:gd name="connsiteY5" fmla="*/ 291703 h 388937"/>
              <a:gd name="connsiteX6" fmla="*/ 0 w 785212"/>
              <a:gd name="connsiteY6" fmla="*/ 291703 h 388937"/>
              <a:gd name="connsiteX7" fmla="*/ 0 w 785212"/>
              <a:gd name="connsiteY7" fmla="*/ 97234 h 388937"/>
              <a:gd name="connsiteX0" fmla="*/ 0 w 785212"/>
              <a:gd name="connsiteY0" fmla="*/ 97234 h 388937"/>
              <a:gd name="connsiteX1" fmla="*/ 590744 w 785212"/>
              <a:gd name="connsiteY1" fmla="*/ 97234 h 388937"/>
              <a:gd name="connsiteX2" fmla="*/ 590744 w 785212"/>
              <a:gd name="connsiteY2" fmla="*/ 0 h 388937"/>
              <a:gd name="connsiteX3" fmla="*/ 785212 w 785212"/>
              <a:gd name="connsiteY3" fmla="*/ 194469 h 388937"/>
              <a:gd name="connsiteX4" fmla="*/ 590744 w 785212"/>
              <a:gd name="connsiteY4" fmla="*/ 388937 h 388937"/>
              <a:gd name="connsiteX5" fmla="*/ 590744 w 785212"/>
              <a:gd name="connsiteY5" fmla="*/ 291703 h 388937"/>
              <a:gd name="connsiteX6" fmla="*/ 241347 w 785212"/>
              <a:gd name="connsiteY6" fmla="*/ 298501 h 388937"/>
              <a:gd name="connsiteX7" fmla="*/ 0 w 785212"/>
              <a:gd name="connsiteY7" fmla="*/ 97234 h 388937"/>
              <a:gd name="connsiteX0" fmla="*/ 0 w 554063"/>
              <a:gd name="connsiteY0" fmla="*/ 100633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0198 w 554063"/>
              <a:gd name="connsiteY6" fmla="*/ 298501 h 388937"/>
              <a:gd name="connsiteX7" fmla="*/ 0 w 554063"/>
              <a:gd name="connsiteY7" fmla="*/ 100633 h 388937"/>
              <a:gd name="connsiteX0" fmla="*/ 0 w 554063"/>
              <a:gd name="connsiteY0" fmla="*/ 93834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0198 w 554063"/>
              <a:gd name="connsiteY6" fmla="*/ 298501 h 388937"/>
              <a:gd name="connsiteX7" fmla="*/ 0 w 554063"/>
              <a:gd name="connsiteY7" fmla="*/ 93834 h 388937"/>
              <a:gd name="connsiteX0" fmla="*/ 0 w 554063"/>
              <a:gd name="connsiteY0" fmla="*/ 93834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76762 w 554063"/>
              <a:gd name="connsiteY6" fmla="*/ 298501 h 388937"/>
              <a:gd name="connsiteX7" fmla="*/ 0 w 554063"/>
              <a:gd name="connsiteY7" fmla="*/ 93834 h 388937"/>
              <a:gd name="connsiteX0" fmla="*/ 0 w 377301"/>
              <a:gd name="connsiteY0" fmla="*/ 90435 h 388937"/>
              <a:gd name="connsiteX1" fmla="*/ 182833 w 377301"/>
              <a:gd name="connsiteY1" fmla="*/ 97234 h 388937"/>
              <a:gd name="connsiteX2" fmla="*/ 182833 w 377301"/>
              <a:gd name="connsiteY2" fmla="*/ 0 h 388937"/>
              <a:gd name="connsiteX3" fmla="*/ 377301 w 377301"/>
              <a:gd name="connsiteY3" fmla="*/ 194469 h 388937"/>
              <a:gd name="connsiteX4" fmla="*/ 182833 w 377301"/>
              <a:gd name="connsiteY4" fmla="*/ 388937 h 388937"/>
              <a:gd name="connsiteX5" fmla="*/ 182833 w 377301"/>
              <a:gd name="connsiteY5" fmla="*/ 291703 h 388937"/>
              <a:gd name="connsiteX6" fmla="*/ 0 w 377301"/>
              <a:gd name="connsiteY6" fmla="*/ 298501 h 388937"/>
              <a:gd name="connsiteX7" fmla="*/ 0 w 377301"/>
              <a:gd name="connsiteY7" fmla="*/ 90435 h 38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301" h="388937">
                <a:moveTo>
                  <a:pt x="0" y="90435"/>
                </a:moveTo>
                <a:lnTo>
                  <a:pt x="182833" y="97234"/>
                </a:lnTo>
                <a:lnTo>
                  <a:pt x="182833" y="0"/>
                </a:lnTo>
                <a:lnTo>
                  <a:pt x="377301" y="194469"/>
                </a:lnTo>
                <a:lnTo>
                  <a:pt x="182833" y="388937"/>
                </a:lnTo>
                <a:lnTo>
                  <a:pt x="182833" y="291703"/>
                </a:lnTo>
                <a:lnTo>
                  <a:pt x="0" y="298501"/>
                </a:lnTo>
                <a:lnTo>
                  <a:pt x="0" y="904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Rectangle 68">
            <a:extLst>
              <a:ext uri="{FF2B5EF4-FFF2-40B4-BE49-F238E27FC236}">
                <a16:creationId xmlns:a16="http://schemas.microsoft.com/office/drawing/2014/main" id="{1132004B-1D37-44E7-BBC6-D8EDE75DE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9" y="4644988"/>
            <a:ext cx="2016125" cy="131218"/>
          </a:xfrm>
          <a:prstGeom prst="round2SameRect">
            <a:avLst>
              <a:gd name="adj1" fmla="val 0"/>
              <a:gd name="adj2" fmla="val 6981"/>
            </a:avLst>
          </a:prstGeom>
          <a:solidFill>
            <a:srgbClr val="0070C0"/>
          </a:solidFill>
          <a:ln w="19050">
            <a:solidFill>
              <a:srgbClr val="0070C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5" name="Rectangle 148">
            <a:extLst>
              <a:ext uri="{FF2B5EF4-FFF2-40B4-BE49-F238E27FC236}">
                <a16:creationId xmlns:a16="http://schemas.microsoft.com/office/drawing/2014/main" id="{466B2029-95E0-43F8-803D-2628A0B501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4651" y="5389305"/>
            <a:ext cx="2683578" cy="349441"/>
          </a:xfrm>
          <a:prstGeom prst="round2SameRect">
            <a:avLst/>
          </a:prstGeom>
          <a:solidFill>
            <a:srgbClr val="ED7D31"/>
          </a:solidFill>
          <a:ln w="1905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90" name="Rectangle 153">
            <a:extLst>
              <a:ext uri="{FF2B5EF4-FFF2-40B4-BE49-F238E27FC236}">
                <a16:creationId xmlns:a16="http://schemas.microsoft.com/office/drawing/2014/main" id="{8AEF7F4D-460E-45ED-A1D1-518949907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6357" y="4996773"/>
            <a:ext cx="609141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1300" b="1" i="0" u="none" strike="noStrike" cap="none" normalizeH="0" baseline="0">
                <a:ln>
                  <a:noFill/>
                </a:ln>
                <a:solidFill>
                  <a:srgbClr val="FFFFFF"/>
                </a:solidFill>
                <a:effectLst/>
                <a:latin typeface="나눔스퀘어 ExtraBold" pitchFamily="50" charset="-127"/>
                <a:ea typeface="나눔스퀘어 ExtraBold" pitchFamily="50" charset="-127"/>
              </a:rPr>
              <a:t>이의제기</a:t>
            </a:r>
            <a:endParaRPr kumimoji="0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나눔스퀘어 ExtraBold" pitchFamily="50" charset="-127"/>
              <a:ea typeface="나눔스퀘어 ExtraBold" pitchFamily="50" charset="-127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7D51A9EC-4B3A-4BB6-8284-98012BC40DE4}"/>
              </a:ext>
            </a:extLst>
          </p:cNvPr>
          <p:cNvGrpSpPr/>
          <p:nvPr/>
        </p:nvGrpSpPr>
        <p:grpSpPr>
          <a:xfrm>
            <a:off x="9346894" y="5765730"/>
            <a:ext cx="2407731" cy="723045"/>
            <a:chOff x="9333704" y="5668928"/>
            <a:chExt cx="2407731" cy="723045"/>
          </a:xfrm>
        </p:grpSpPr>
        <p:sp>
          <p:nvSpPr>
            <p:cNvPr id="91" name="Rectangle 154">
              <a:extLst>
                <a:ext uri="{FF2B5EF4-FFF2-40B4-BE49-F238E27FC236}">
                  <a16:creationId xmlns:a16="http://schemas.microsoft.com/office/drawing/2014/main" id="{FCA281F9-CDDE-4E42-A7F2-A2049D49B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704" y="5668928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solidFill>
                    <a:srgbClr val="ED7D31"/>
                  </a:solidFill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</a:endParaRPr>
            </a:p>
          </p:txBody>
        </p:sp>
        <p:sp>
          <p:nvSpPr>
            <p:cNvPr id="92" name="Rectangle 155">
              <a:extLst>
                <a:ext uri="{FF2B5EF4-FFF2-40B4-BE49-F238E27FC236}">
                  <a16:creationId xmlns:a16="http://schemas.microsoft.com/office/drawing/2014/main" id="{3DD4B002-136A-4546-A270-A8E5807D5F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9754" y="5691153"/>
              <a:ext cx="1394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시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93" name="Rectangle 156">
              <a:extLst>
                <a:ext uri="{FF2B5EF4-FFF2-40B4-BE49-F238E27FC236}">
                  <a16:creationId xmlns:a16="http://schemas.microsoft.com/office/drawing/2014/main" id="{4A6D3833-8556-472B-8C9F-94CD621A7D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11517" y="5691153"/>
              <a:ext cx="64120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94" name="Rectangle 157">
              <a:extLst>
                <a:ext uri="{FF2B5EF4-FFF2-40B4-BE49-F238E27FC236}">
                  <a16:creationId xmlns:a16="http://schemas.microsoft.com/office/drawing/2014/main" id="{10994E2D-72DD-41D8-98AB-31F2A4D39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70254" y="5691153"/>
              <a:ext cx="139461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 err="1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도학생징계조정위원회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95" name="Rectangle 158">
              <a:extLst>
                <a:ext uri="{FF2B5EF4-FFF2-40B4-BE49-F238E27FC236}">
                  <a16:creationId xmlns:a16="http://schemas.microsoft.com/office/drawing/2014/main" id="{74F2320B-51EF-450A-92F4-64BFB1B4A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05312" y="5932453"/>
              <a:ext cx="2789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재심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96" name="Rectangle 159">
              <a:extLst>
                <a:ext uri="{FF2B5EF4-FFF2-40B4-BE49-F238E27FC236}">
                  <a16:creationId xmlns:a16="http://schemas.microsoft.com/office/drawing/2014/main" id="{CBB76BD3-7A98-4E83-85F3-C6899BBBF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05350" y="5932453"/>
              <a:ext cx="14587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(6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97" name="Rectangle 160">
              <a:extLst>
                <a:ext uri="{FF2B5EF4-FFF2-40B4-BE49-F238E27FC236}">
                  <a16:creationId xmlns:a16="http://schemas.microsoft.com/office/drawing/2014/main" id="{FE07371F-A377-4FB0-8694-EB43B402C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37112" y="5932453"/>
              <a:ext cx="1394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호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98" name="Rectangle 161">
              <a:extLst>
                <a:ext uri="{FF2B5EF4-FFF2-40B4-BE49-F238E27FC236}">
                  <a16:creationId xmlns:a16="http://schemas.microsoft.com/office/drawing/2014/main" id="{C0509723-838A-4D9A-BF30-4395D5084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68875" y="5932453"/>
              <a:ext cx="177934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, 7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99" name="Rectangle 162">
              <a:extLst>
                <a:ext uri="{FF2B5EF4-FFF2-40B4-BE49-F238E27FC236}">
                  <a16:creationId xmlns:a16="http://schemas.microsoft.com/office/drawing/2014/main" id="{E4246DF4-6D71-4E41-B895-3D0C9E831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35562" y="5932453"/>
              <a:ext cx="139462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호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00" name="Rectangle 163">
              <a:extLst>
                <a:ext uri="{FF2B5EF4-FFF2-40B4-BE49-F238E27FC236}">
                  <a16:creationId xmlns:a16="http://schemas.microsoft.com/office/drawing/2014/main" id="{016512FB-DAB3-4F7F-85A3-1F8A004072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03837" y="5932453"/>
              <a:ext cx="278923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조치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01" name="Rectangle 164">
              <a:extLst>
                <a:ext uri="{FF2B5EF4-FFF2-40B4-BE49-F238E27FC236}">
                  <a16:creationId xmlns:a16="http://schemas.microsoft.com/office/drawing/2014/main" id="{EFAC346C-6FA2-4680-8923-ECB0BA8E42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7362" y="5932453"/>
              <a:ext cx="51296" cy="184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2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)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02" name="Rectangle 165">
              <a:extLst>
                <a:ext uri="{FF2B5EF4-FFF2-40B4-BE49-F238E27FC236}">
                  <a16:creationId xmlns:a16="http://schemas.microsoft.com/office/drawing/2014/main" id="{E23AB786-98E5-413D-B562-F71FD7C0F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704" y="6167403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solidFill>
                    <a:srgbClr val="ED7D31"/>
                  </a:solidFill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</a:endParaRPr>
            </a:p>
          </p:txBody>
        </p:sp>
        <p:sp>
          <p:nvSpPr>
            <p:cNvPr id="103" name="Rectangle 166">
              <a:extLst>
                <a:ext uri="{FF2B5EF4-FFF2-40B4-BE49-F238E27FC236}">
                  <a16:creationId xmlns:a16="http://schemas.microsoft.com/office/drawing/2014/main" id="{9C7DA799-F5E9-424B-A21B-3E4C37D4D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79754" y="6167403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행정심판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04" name="Rectangle 167">
              <a:extLst>
                <a:ext uri="{FF2B5EF4-FFF2-40B4-BE49-F238E27FC236}">
                  <a16:creationId xmlns:a16="http://schemas.microsoft.com/office/drawing/2014/main" id="{2B78EB99-E78F-41E8-99D0-A28D94CDF4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0345" y="6176529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solidFill>
                    <a:srgbClr val="ED7D31"/>
                  </a:solidFill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</a:endParaRPr>
            </a:p>
          </p:txBody>
        </p:sp>
        <p:sp>
          <p:nvSpPr>
            <p:cNvPr id="105" name="Rectangle 168">
              <a:extLst>
                <a:ext uri="{FF2B5EF4-FFF2-40B4-BE49-F238E27FC236}">
                  <a16:creationId xmlns:a16="http://schemas.microsoft.com/office/drawing/2014/main" id="{6BBBE3B1-580C-4CAF-B9C9-D1927DB57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06395" y="6176529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행정소송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106" name="Rectangle 169">
              <a:extLst>
                <a:ext uri="{FF2B5EF4-FFF2-40B4-BE49-F238E27FC236}">
                  <a16:creationId xmlns:a16="http://schemas.microsoft.com/office/drawing/2014/main" id="{C85EF3AE-6812-4456-9C29-11DA54D5A5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86244" y="6169311"/>
              <a:ext cx="75342" cy="215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lvl="0" latinLnBrk="0"/>
              <a:r>
                <a:rPr lang="en-US" altLang="ko-KR" sz="1400">
                  <a:solidFill>
                    <a:srgbClr val="ED7D31"/>
                  </a:solidFill>
                  <a:latin typeface="나눔스퀘어 Bold" pitchFamily="50" charset="-127"/>
                  <a:ea typeface="나눔스퀘어 Bold" pitchFamily="50" charset="-127"/>
                </a:rPr>
                <a:t>·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</a:endParaRPr>
            </a:p>
          </p:txBody>
        </p:sp>
        <p:sp>
          <p:nvSpPr>
            <p:cNvPr id="107" name="Rectangle 170">
              <a:extLst>
                <a:ext uri="{FF2B5EF4-FFF2-40B4-BE49-F238E27FC236}">
                  <a16:creationId xmlns:a16="http://schemas.microsoft.com/office/drawing/2014/main" id="{9AA35B70-F72B-4C98-A919-A1C6298AC2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32294" y="6169311"/>
              <a:ext cx="609141" cy="2000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ko-KR" sz="1300" b="0" i="0" u="none" strike="noStrike" cap="none" normalizeH="0" baseline="0">
                  <a:ln>
                    <a:noFill/>
                  </a:ln>
                  <a:solidFill>
                    <a:srgbClr val="ED7D31"/>
                  </a:solidFill>
                  <a:effectLst/>
                  <a:latin typeface="나눔스퀘어 Bold" pitchFamily="50" charset="-127"/>
                  <a:ea typeface="나눔스퀘어 Bold" pitchFamily="50" charset="-127"/>
                </a:rPr>
                <a:t>민사소송</a:t>
              </a:r>
              <a:endParaRPr kumimoji="0" lang="ko-KR" altLang="ko-KR" sz="1800" b="0" i="0" u="none" strike="noStrike" cap="none" normalizeH="0" baseline="0">
                <a:ln>
                  <a:noFill/>
                </a:ln>
                <a:solidFill>
                  <a:srgbClr val="ED7D31"/>
                </a:solidFill>
                <a:effectLst/>
                <a:latin typeface="나눔스퀘어 Bold" pitchFamily="50" charset="-127"/>
                <a:ea typeface="나눔스퀘어 Bold" pitchFamily="50" charset="-127"/>
              </a:endParaRPr>
            </a:p>
          </p:txBody>
        </p:sp>
      </p:grpSp>
      <p:sp>
        <p:nvSpPr>
          <p:cNvPr id="116" name="Rectangle 68">
            <a:extLst>
              <a:ext uri="{FF2B5EF4-FFF2-40B4-BE49-F238E27FC236}">
                <a16:creationId xmlns:a16="http://schemas.microsoft.com/office/drawing/2014/main" id="{9A58F389-D187-4381-BDFE-1B96950E6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1334" y="4842786"/>
            <a:ext cx="5634029" cy="131218"/>
          </a:xfrm>
          <a:prstGeom prst="round2SameRect">
            <a:avLst>
              <a:gd name="adj1" fmla="val 0"/>
              <a:gd name="adj2" fmla="val 6981"/>
            </a:avLst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ko-KR"/>
              <a:t> </a:t>
            </a:r>
            <a:endParaRPr lang="ko-KR" altLang="en-US"/>
          </a:p>
        </p:txBody>
      </p:sp>
      <p:sp>
        <p:nvSpPr>
          <p:cNvPr id="118" name="Rectangle 68">
            <a:extLst>
              <a:ext uri="{FF2B5EF4-FFF2-40B4-BE49-F238E27FC236}">
                <a16:creationId xmlns:a16="http://schemas.microsoft.com/office/drawing/2014/main" id="{B37071B1-646C-4705-B891-58E4622A6B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180" y="4644988"/>
            <a:ext cx="2016125" cy="131218"/>
          </a:xfrm>
          <a:prstGeom prst="round2SameRect">
            <a:avLst>
              <a:gd name="adj1" fmla="val 0"/>
              <a:gd name="adj2" fmla="val 6981"/>
            </a:avLst>
          </a:prstGeom>
          <a:solidFill>
            <a:srgbClr val="7EBD36"/>
          </a:solidFill>
          <a:ln w="19050">
            <a:solidFill>
              <a:srgbClr val="7EBD3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119" name="Rectangle 80">
            <a:extLst>
              <a:ext uri="{FF2B5EF4-FFF2-40B4-BE49-F238E27FC236}">
                <a16:creationId xmlns:a16="http://schemas.microsoft.com/office/drawing/2014/main" id="{6D81827E-21BB-40BD-9447-57F8138F26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3291" y="5402956"/>
            <a:ext cx="2674938" cy="1188763"/>
          </a:xfrm>
          <a:prstGeom prst="roundRect">
            <a:avLst/>
          </a:prstGeom>
          <a:noFill/>
          <a:ln w="19050">
            <a:solidFill>
              <a:schemeClr val="accent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ko-KR" altLang="en-US" sz="130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이의제기</a:t>
            </a:r>
            <a:endParaRPr lang="en-US" altLang="ko-KR" sz="130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endParaRPr lang="ko-KR" altLang="en-US" sz="1300">
              <a:solidFill>
                <a:schemeClr val="accent2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0" name="오른쪽 화살표 21">
            <a:extLst>
              <a:ext uri="{FF2B5EF4-FFF2-40B4-BE49-F238E27FC236}">
                <a16:creationId xmlns:a16="http://schemas.microsoft.com/office/drawing/2014/main" id="{FBB05892-2709-485D-9A4A-B27FD0016E5B}"/>
              </a:ext>
            </a:extLst>
          </p:cNvPr>
          <p:cNvSpPr/>
          <p:nvPr/>
        </p:nvSpPr>
        <p:spPr>
          <a:xfrm rot="5400000">
            <a:off x="10435504" y="4970148"/>
            <a:ext cx="377301" cy="388937"/>
          </a:xfrm>
          <a:custGeom>
            <a:avLst/>
            <a:gdLst>
              <a:gd name="connsiteX0" fmla="*/ 0 w 785212"/>
              <a:gd name="connsiteY0" fmla="*/ 97234 h 388937"/>
              <a:gd name="connsiteX1" fmla="*/ 590744 w 785212"/>
              <a:gd name="connsiteY1" fmla="*/ 97234 h 388937"/>
              <a:gd name="connsiteX2" fmla="*/ 590744 w 785212"/>
              <a:gd name="connsiteY2" fmla="*/ 0 h 388937"/>
              <a:gd name="connsiteX3" fmla="*/ 785212 w 785212"/>
              <a:gd name="connsiteY3" fmla="*/ 194469 h 388937"/>
              <a:gd name="connsiteX4" fmla="*/ 590744 w 785212"/>
              <a:gd name="connsiteY4" fmla="*/ 388937 h 388937"/>
              <a:gd name="connsiteX5" fmla="*/ 590744 w 785212"/>
              <a:gd name="connsiteY5" fmla="*/ 291703 h 388937"/>
              <a:gd name="connsiteX6" fmla="*/ 0 w 785212"/>
              <a:gd name="connsiteY6" fmla="*/ 291703 h 388937"/>
              <a:gd name="connsiteX7" fmla="*/ 0 w 785212"/>
              <a:gd name="connsiteY7" fmla="*/ 97234 h 388937"/>
              <a:gd name="connsiteX0" fmla="*/ 0 w 785212"/>
              <a:gd name="connsiteY0" fmla="*/ 97234 h 388937"/>
              <a:gd name="connsiteX1" fmla="*/ 590744 w 785212"/>
              <a:gd name="connsiteY1" fmla="*/ 97234 h 388937"/>
              <a:gd name="connsiteX2" fmla="*/ 590744 w 785212"/>
              <a:gd name="connsiteY2" fmla="*/ 0 h 388937"/>
              <a:gd name="connsiteX3" fmla="*/ 785212 w 785212"/>
              <a:gd name="connsiteY3" fmla="*/ 194469 h 388937"/>
              <a:gd name="connsiteX4" fmla="*/ 590744 w 785212"/>
              <a:gd name="connsiteY4" fmla="*/ 388937 h 388937"/>
              <a:gd name="connsiteX5" fmla="*/ 590744 w 785212"/>
              <a:gd name="connsiteY5" fmla="*/ 291703 h 388937"/>
              <a:gd name="connsiteX6" fmla="*/ 241347 w 785212"/>
              <a:gd name="connsiteY6" fmla="*/ 298501 h 388937"/>
              <a:gd name="connsiteX7" fmla="*/ 0 w 785212"/>
              <a:gd name="connsiteY7" fmla="*/ 97234 h 388937"/>
              <a:gd name="connsiteX0" fmla="*/ 0 w 554063"/>
              <a:gd name="connsiteY0" fmla="*/ 100633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0198 w 554063"/>
              <a:gd name="connsiteY6" fmla="*/ 298501 h 388937"/>
              <a:gd name="connsiteX7" fmla="*/ 0 w 554063"/>
              <a:gd name="connsiteY7" fmla="*/ 100633 h 388937"/>
              <a:gd name="connsiteX0" fmla="*/ 0 w 554063"/>
              <a:gd name="connsiteY0" fmla="*/ 93834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0198 w 554063"/>
              <a:gd name="connsiteY6" fmla="*/ 298501 h 388937"/>
              <a:gd name="connsiteX7" fmla="*/ 0 w 554063"/>
              <a:gd name="connsiteY7" fmla="*/ 93834 h 388937"/>
              <a:gd name="connsiteX0" fmla="*/ 0 w 554063"/>
              <a:gd name="connsiteY0" fmla="*/ 93834 h 388937"/>
              <a:gd name="connsiteX1" fmla="*/ 359595 w 554063"/>
              <a:gd name="connsiteY1" fmla="*/ 97234 h 388937"/>
              <a:gd name="connsiteX2" fmla="*/ 359595 w 554063"/>
              <a:gd name="connsiteY2" fmla="*/ 0 h 388937"/>
              <a:gd name="connsiteX3" fmla="*/ 554063 w 554063"/>
              <a:gd name="connsiteY3" fmla="*/ 194469 h 388937"/>
              <a:gd name="connsiteX4" fmla="*/ 359595 w 554063"/>
              <a:gd name="connsiteY4" fmla="*/ 388937 h 388937"/>
              <a:gd name="connsiteX5" fmla="*/ 359595 w 554063"/>
              <a:gd name="connsiteY5" fmla="*/ 291703 h 388937"/>
              <a:gd name="connsiteX6" fmla="*/ 176762 w 554063"/>
              <a:gd name="connsiteY6" fmla="*/ 298501 h 388937"/>
              <a:gd name="connsiteX7" fmla="*/ 0 w 554063"/>
              <a:gd name="connsiteY7" fmla="*/ 93834 h 388937"/>
              <a:gd name="connsiteX0" fmla="*/ 0 w 377301"/>
              <a:gd name="connsiteY0" fmla="*/ 90435 h 388937"/>
              <a:gd name="connsiteX1" fmla="*/ 182833 w 377301"/>
              <a:gd name="connsiteY1" fmla="*/ 97234 h 388937"/>
              <a:gd name="connsiteX2" fmla="*/ 182833 w 377301"/>
              <a:gd name="connsiteY2" fmla="*/ 0 h 388937"/>
              <a:gd name="connsiteX3" fmla="*/ 377301 w 377301"/>
              <a:gd name="connsiteY3" fmla="*/ 194469 h 388937"/>
              <a:gd name="connsiteX4" fmla="*/ 182833 w 377301"/>
              <a:gd name="connsiteY4" fmla="*/ 388937 h 388937"/>
              <a:gd name="connsiteX5" fmla="*/ 182833 w 377301"/>
              <a:gd name="connsiteY5" fmla="*/ 291703 h 388937"/>
              <a:gd name="connsiteX6" fmla="*/ 0 w 377301"/>
              <a:gd name="connsiteY6" fmla="*/ 298501 h 388937"/>
              <a:gd name="connsiteX7" fmla="*/ 0 w 377301"/>
              <a:gd name="connsiteY7" fmla="*/ 90435 h 38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7301" h="388937">
                <a:moveTo>
                  <a:pt x="0" y="90435"/>
                </a:moveTo>
                <a:lnTo>
                  <a:pt x="182833" y="97234"/>
                </a:lnTo>
                <a:lnTo>
                  <a:pt x="182833" y="0"/>
                </a:lnTo>
                <a:lnTo>
                  <a:pt x="377301" y="194469"/>
                </a:lnTo>
                <a:lnTo>
                  <a:pt x="182833" y="388937"/>
                </a:lnTo>
                <a:lnTo>
                  <a:pt x="182833" y="291703"/>
                </a:lnTo>
                <a:lnTo>
                  <a:pt x="0" y="298501"/>
                </a:lnTo>
                <a:lnTo>
                  <a:pt x="0" y="9043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3756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91817" y="1445965"/>
            <a:ext cx="897255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4. 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학교교권보호위원회 분쟁조정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1817" y="155096"/>
            <a:ext cx="84032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 발생 시 대응 절차</a:t>
            </a:r>
          </a:p>
        </p:txBody>
      </p:sp>
      <p:sp>
        <p:nvSpPr>
          <p:cNvPr id="23" name="사각형: 둥근 위쪽 모서리 22">
            <a:extLst>
              <a:ext uri="{FF2B5EF4-FFF2-40B4-BE49-F238E27FC236}">
                <a16:creationId xmlns:a16="http://schemas.microsoft.com/office/drawing/2014/main" id="{EA6062E7-D80F-4367-924A-77AA08773429}"/>
              </a:ext>
            </a:extLst>
          </p:cNvPr>
          <p:cNvSpPr/>
          <p:nvPr/>
        </p:nvSpPr>
        <p:spPr>
          <a:xfrm>
            <a:off x="2046024" y="2148025"/>
            <a:ext cx="2076096" cy="367515"/>
          </a:xfrm>
          <a:prstGeom prst="round2SameRect">
            <a:avLst/>
          </a:prstGeom>
          <a:solidFill>
            <a:srgbClr val="0070C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절차</a:t>
            </a:r>
            <a:endParaRPr lang="en-US" altLang="ko-KR" sz="200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541E82F0-3F36-4B90-9AE5-14AA65623DBC}"/>
              </a:ext>
            </a:extLst>
          </p:cNvPr>
          <p:cNvSpPr/>
          <p:nvPr/>
        </p:nvSpPr>
        <p:spPr>
          <a:xfrm>
            <a:off x="2046024" y="2611900"/>
            <a:ext cx="2076096" cy="546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160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분쟁조정 신청</a:t>
            </a:r>
            <a:endParaRPr lang="en-US" altLang="ko-KR" sz="1600">
              <a:solidFill>
                <a:srgbClr val="0070C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6057678E-4523-42B2-9323-56CC63E0E272}"/>
              </a:ext>
            </a:extLst>
          </p:cNvPr>
          <p:cNvSpPr/>
          <p:nvPr/>
        </p:nvSpPr>
        <p:spPr>
          <a:xfrm>
            <a:off x="2046024" y="3451533"/>
            <a:ext cx="2076096" cy="546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1600">
                <a:solidFill>
                  <a:srgbClr val="0070C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분쟁조정 개시</a:t>
            </a:r>
            <a:endParaRPr lang="en-US" altLang="ko-KR" sz="1600">
              <a:solidFill>
                <a:srgbClr val="0070C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7" name="사각형: 둥근 위쪽 모서리 26">
            <a:extLst>
              <a:ext uri="{FF2B5EF4-FFF2-40B4-BE49-F238E27FC236}">
                <a16:creationId xmlns:a16="http://schemas.microsoft.com/office/drawing/2014/main" id="{203B7EFE-6128-4874-9E8E-D0B5BB06F6F0}"/>
              </a:ext>
            </a:extLst>
          </p:cNvPr>
          <p:cNvSpPr/>
          <p:nvPr/>
        </p:nvSpPr>
        <p:spPr>
          <a:xfrm>
            <a:off x="4323722" y="2148025"/>
            <a:ext cx="5821650" cy="367515"/>
          </a:xfrm>
          <a:prstGeom prst="round2Same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00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세부사항</a:t>
            </a:r>
            <a:endParaRPr lang="en-US" altLang="ko-KR" sz="200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7FBB17F5-E6AC-4CC5-AEE1-A7A805AB98F1}"/>
              </a:ext>
            </a:extLst>
          </p:cNvPr>
          <p:cNvSpPr/>
          <p:nvPr/>
        </p:nvSpPr>
        <p:spPr>
          <a:xfrm flipV="1">
            <a:off x="4332575" y="6655411"/>
            <a:ext cx="5810594" cy="92017"/>
          </a:xfrm>
          <a:prstGeom prst="rect">
            <a:avLst/>
          </a:prstGeom>
          <a:solidFill>
            <a:schemeClr val="accent2"/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 u="sng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925D44C9-0CA8-4B62-AD16-CBE9468B4509}"/>
              </a:ext>
            </a:extLst>
          </p:cNvPr>
          <p:cNvSpPr/>
          <p:nvPr/>
        </p:nvSpPr>
        <p:spPr>
          <a:xfrm>
            <a:off x="4323722" y="2502017"/>
            <a:ext cx="5821650" cy="7665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fontAlgn="base" latinLnBrk="0">
              <a:lnSpc>
                <a:spcPct val="11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▪ </a:t>
            </a:r>
            <a:r>
              <a:rPr lang="ko-KR" altLang="en-US" sz="1400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당사자 중 한 쪽은 </a:t>
            </a:r>
            <a:r>
              <a:rPr lang="ko-KR" altLang="en-US" sz="1400" dirty="0" err="1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학교교권보호위원회에</a:t>
            </a:r>
            <a:r>
              <a:rPr lang="ko-KR" altLang="en-US" sz="1400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 분쟁조정 신청</a:t>
            </a:r>
          </a:p>
          <a:p>
            <a:pPr fontAlgn="base" latinLnBrk="0">
              <a:lnSpc>
                <a:spcPct val="110000"/>
              </a:lnSpc>
            </a:pPr>
            <a:r>
              <a:rPr lang="ko-KR" altLang="en-US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* 해당 사안이 발생한 날로부터 </a:t>
            </a:r>
            <a:r>
              <a:rPr lang="en-US" altLang="ko-KR" sz="1400" u="sng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400" u="sng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개월 이내</a:t>
            </a:r>
            <a:endParaRPr lang="ko-KR" altLang="en-US" sz="1400" dirty="0">
              <a:solidFill>
                <a:schemeClr val="tx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6" name="화살표: 아래쪽 35">
            <a:extLst>
              <a:ext uri="{FF2B5EF4-FFF2-40B4-BE49-F238E27FC236}">
                <a16:creationId xmlns:a16="http://schemas.microsoft.com/office/drawing/2014/main" id="{76F22C86-EF33-41DE-8B09-DFA5D38DC3DF}"/>
              </a:ext>
            </a:extLst>
          </p:cNvPr>
          <p:cNvSpPr/>
          <p:nvPr/>
        </p:nvSpPr>
        <p:spPr>
          <a:xfrm>
            <a:off x="2896113" y="3158121"/>
            <a:ext cx="375919" cy="26906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1" name="사각형: 둥근 모서리 40">
            <a:extLst>
              <a:ext uri="{FF2B5EF4-FFF2-40B4-BE49-F238E27FC236}">
                <a16:creationId xmlns:a16="http://schemas.microsoft.com/office/drawing/2014/main" id="{70F07E08-A38D-4242-B990-3740CDCB6F3B}"/>
              </a:ext>
            </a:extLst>
          </p:cNvPr>
          <p:cNvSpPr/>
          <p:nvPr/>
        </p:nvSpPr>
        <p:spPr>
          <a:xfrm>
            <a:off x="2046024" y="5245518"/>
            <a:ext cx="2076096" cy="546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1600">
                <a:solidFill>
                  <a:srgbClr val="0070C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분쟁조정 실시</a:t>
            </a:r>
            <a:endParaRPr lang="en-US" altLang="ko-KR" sz="1600">
              <a:solidFill>
                <a:srgbClr val="0070C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2" name="화살표: 아래쪽 41">
            <a:extLst>
              <a:ext uri="{FF2B5EF4-FFF2-40B4-BE49-F238E27FC236}">
                <a16:creationId xmlns:a16="http://schemas.microsoft.com/office/drawing/2014/main" id="{00A6AD4F-EEFE-4628-836B-912A5EC3A53B}"/>
              </a:ext>
            </a:extLst>
          </p:cNvPr>
          <p:cNvSpPr/>
          <p:nvPr/>
        </p:nvSpPr>
        <p:spPr>
          <a:xfrm>
            <a:off x="2896113" y="4485239"/>
            <a:ext cx="375919" cy="26906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4E6DC092-88D8-4F76-A177-50DF78FEF219}"/>
              </a:ext>
            </a:extLst>
          </p:cNvPr>
          <p:cNvCxnSpPr>
            <a:cxnSpLocks/>
          </p:cNvCxnSpPr>
          <p:nvPr/>
        </p:nvCxnSpPr>
        <p:spPr>
          <a:xfrm>
            <a:off x="4130494" y="2885283"/>
            <a:ext cx="188033" cy="5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D615012C-1C0C-431F-8683-DF33C846A0F9}"/>
              </a:ext>
            </a:extLst>
          </p:cNvPr>
          <p:cNvSpPr/>
          <p:nvPr/>
        </p:nvSpPr>
        <p:spPr>
          <a:xfrm>
            <a:off x="2046024" y="6131594"/>
            <a:ext cx="2076096" cy="54681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1600">
                <a:solidFill>
                  <a:srgbClr val="0070C0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종료 및 결과처리</a:t>
            </a:r>
            <a:endParaRPr lang="en-US" altLang="ko-KR" sz="1600">
              <a:solidFill>
                <a:srgbClr val="0070C0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46" name="화살표: 아래쪽 45">
            <a:extLst>
              <a:ext uri="{FF2B5EF4-FFF2-40B4-BE49-F238E27FC236}">
                <a16:creationId xmlns:a16="http://schemas.microsoft.com/office/drawing/2014/main" id="{07E5DAAD-2804-4D74-993E-6F6142F0C40F}"/>
              </a:ext>
            </a:extLst>
          </p:cNvPr>
          <p:cNvSpPr/>
          <p:nvPr/>
        </p:nvSpPr>
        <p:spPr>
          <a:xfrm>
            <a:off x="2896113" y="5797505"/>
            <a:ext cx="375919" cy="269064"/>
          </a:xfrm>
          <a:prstGeom prst="down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CA108837-B8E6-406D-869A-C591CD2C23BF}"/>
              </a:ext>
            </a:extLst>
          </p:cNvPr>
          <p:cNvSpPr/>
          <p:nvPr/>
        </p:nvSpPr>
        <p:spPr>
          <a:xfrm>
            <a:off x="4323722" y="3341650"/>
            <a:ext cx="5821650" cy="7665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fontAlgn="base" latinLnBrk="0">
              <a:lnSpc>
                <a:spcPct val="110000"/>
              </a:lnSpc>
            </a:pPr>
            <a:r>
              <a:rPr lang="ko-KR" altLang="en-US" sz="1100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▪ </a:t>
            </a:r>
            <a:r>
              <a:rPr lang="ko-KR" altLang="en-US" sz="1100" dirty="0" err="1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학교교권보호위원회는</a:t>
            </a:r>
            <a:r>
              <a:rPr lang="ko-KR" altLang="en-US" sz="1100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 분쟁조정 신청을 받은 날부터 </a:t>
            </a:r>
            <a:r>
              <a:rPr lang="en-US" altLang="ko-KR" sz="1100" u="sng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21</a:t>
            </a:r>
            <a:r>
              <a:rPr lang="ko-KR" altLang="en-US" sz="1100" u="sng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일 이내</a:t>
            </a:r>
            <a:r>
              <a:rPr lang="ko-KR" altLang="en-US" sz="1100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에 분쟁조정 시작</a:t>
            </a:r>
          </a:p>
          <a:p>
            <a:pPr fontAlgn="base" latinLnBrk="0">
              <a:lnSpc>
                <a:spcPct val="110000"/>
              </a:lnSpc>
            </a:pP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-  </a:t>
            </a:r>
            <a:r>
              <a:rPr lang="ko-KR" altLang="en-US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당사자에게 분쟁조정의 일시 및 장소를 회의 개최일 </a:t>
            </a: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10</a:t>
            </a:r>
            <a:r>
              <a:rPr lang="ko-KR" altLang="en-US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일 전까지 통보</a:t>
            </a:r>
          </a:p>
          <a:p>
            <a:pPr fontAlgn="base" latinLnBrk="0">
              <a:lnSpc>
                <a:spcPct val="110000"/>
              </a:lnSpc>
            </a:pP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-</a:t>
            </a:r>
            <a:r>
              <a:rPr lang="ko-KR" altLang="en-US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당사자 중 한 쪽이 불가피한 사유로 출석할 수 없는 경우</a:t>
            </a: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분쟁조정의 연기 요청 가능</a:t>
            </a: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</a:p>
          <a:p>
            <a:pPr fontAlgn="base" latinLnBrk="0">
              <a:lnSpc>
                <a:spcPct val="110000"/>
              </a:lnSpc>
            </a:pP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 </a:t>
            </a:r>
            <a:r>
              <a:rPr lang="ko-KR" altLang="en-US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경우 위원회는 분쟁조정의 기일을 다시 정함</a:t>
            </a: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99454385-EACA-486F-81FA-72717D79B50B}"/>
              </a:ext>
            </a:extLst>
          </p:cNvPr>
          <p:cNvSpPr/>
          <p:nvPr/>
        </p:nvSpPr>
        <p:spPr>
          <a:xfrm>
            <a:off x="4323612" y="4198151"/>
            <a:ext cx="5821650" cy="84324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44000" bIns="144000" rtlCol="0" anchor="ctr"/>
          <a:lstStyle/>
          <a:p>
            <a:pPr fontAlgn="base" latinLnBrk="0">
              <a:lnSpc>
                <a:spcPct val="120000"/>
              </a:lnSpc>
            </a:pPr>
            <a:r>
              <a:rPr lang="ko-KR" altLang="en-US" sz="1000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*  아래의 사항 중 하나에 해당하는 경우</a:t>
            </a:r>
            <a:r>
              <a:rPr lang="en-US" altLang="ko-KR" sz="1000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1000" dirty="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분쟁조정의 거부 또는 중지 가능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- </a:t>
            </a:r>
            <a:r>
              <a:rPr lang="ko-KR" altLang="en-US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당사자 중 어느 한 쪽이 분쟁조정을 거부한 경우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- </a:t>
            </a:r>
            <a:r>
              <a:rPr lang="ko-KR" altLang="en-US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당사자 중 어느 한 쪽이 상대방을 고소</a:t>
            </a: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고발하거나 민사상 소송을 제기한 경우</a:t>
            </a:r>
          </a:p>
          <a:p>
            <a:pPr fontAlgn="base" latinLnBrk="0">
              <a:lnSpc>
                <a:spcPct val="120000"/>
              </a:lnSpc>
            </a:pPr>
            <a:r>
              <a:rPr lang="en-US" altLang="ko-KR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- </a:t>
            </a:r>
            <a:r>
              <a:rPr lang="ko-KR" altLang="en-US" sz="10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분쟁조정의 신청내용이 거짓이거나 정당한 이유가 없다고 인정되는 경우</a:t>
            </a: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D5E27615-C3CC-4D19-938D-45DB184E7BB5}"/>
              </a:ext>
            </a:extLst>
          </p:cNvPr>
          <p:cNvSpPr/>
          <p:nvPr/>
        </p:nvSpPr>
        <p:spPr>
          <a:xfrm>
            <a:off x="4323612" y="5135635"/>
            <a:ext cx="5821650" cy="76658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tlCol="0" anchor="ctr"/>
          <a:lstStyle/>
          <a:p>
            <a:pPr fontAlgn="base" latinLnBrk="0">
              <a:lnSpc>
                <a:spcPct val="110000"/>
              </a:lnSpc>
            </a:pPr>
            <a:r>
              <a:rPr lang="ko-KR" altLang="en-US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▪</a:t>
            </a:r>
            <a:r>
              <a:rPr lang="ko-KR" altLang="en-US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 학교교권보호위원회 개최</a:t>
            </a:r>
          </a:p>
          <a:p>
            <a:pPr fontAlgn="base" latinLnBrk="0">
              <a:lnSpc>
                <a:spcPct val="110000"/>
              </a:lnSpc>
            </a:pPr>
            <a:r>
              <a:rPr lang="en-US" altLang="ko-KR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- </a:t>
            </a:r>
            <a:r>
              <a:rPr lang="ko-KR" altLang="en-US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당사자 의견 및 요청사항 청취</a:t>
            </a:r>
          </a:p>
          <a:p>
            <a:pPr fontAlgn="base" latinLnBrk="0">
              <a:lnSpc>
                <a:spcPct val="110000"/>
              </a:lnSpc>
            </a:pPr>
            <a:r>
              <a:rPr lang="en-US" altLang="ko-KR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- </a:t>
            </a:r>
            <a:r>
              <a:rPr lang="ko-KR" altLang="en-US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중재 노력</a:t>
            </a:r>
          </a:p>
          <a:p>
            <a:pPr fontAlgn="base" latinLnBrk="0">
              <a:lnSpc>
                <a:spcPct val="110000"/>
              </a:lnSpc>
            </a:pPr>
            <a:r>
              <a:rPr lang="en-US" altLang="ko-KR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- </a:t>
            </a:r>
            <a:r>
              <a:rPr lang="ko-KR" altLang="en-US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분쟁조정 성립 시</a:t>
            </a:r>
            <a:r>
              <a:rPr lang="en-US" altLang="ko-KR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합의서 작성</a:t>
            </a: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859360F6-0212-4B6A-9DF8-F20F849B8F3B}"/>
              </a:ext>
            </a:extLst>
          </p:cNvPr>
          <p:cNvSpPr/>
          <p:nvPr/>
        </p:nvSpPr>
        <p:spPr>
          <a:xfrm>
            <a:off x="4323612" y="6003245"/>
            <a:ext cx="5821650" cy="66952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0" bIns="36000" rtlCol="0" anchor="ctr"/>
          <a:lstStyle/>
          <a:p>
            <a:pPr fontAlgn="base" latinLnBrk="0">
              <a:lnSpc>
                <a:spcPct val="110000"/>
              </a:lnSpc>
            </a:pPr>
            <a:r>
              <a:rPr lang="ko-KR" altLang="en-US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▪</a:t>
            </a:r>
            <a:r>
              <a:rPr lang="ko-KR" altLang="en-US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분쟁조정 성립 시</a:t>
            </a:r>
            <a:r>
              <a:rPr lang="en-US" altLang="ko-KR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) </a:t>
            </a:r>
            <a:r>
              <a:rPr lang="ko-KR" altLang="en-US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학교교권보호위원회는 작성한 합의서를 당사자에게 각각 통보</a:t>
            </a:r>
          </a:p>
          <a:p>
            <a:pPr fontAlgn="base" latinLnBrk="0">
              <a:lnSpc>
                <a:spcPct val="110000"/>
              </a:lnSpc>
            </a:pPr>
            <a:r>
              <a:rPr lang="ko-KR" altLang="en-US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* 분쟁조정 개시일부터 </a:t>
            </a:r>
            <a:r>
              <a:rPr lang="en-US" altLang="ko-KR" sz="1000" u="sng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000" u="sng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개월</a:t>
            </a:r>
            <a:r>
              <a:rPr lang="ko-KR" altLang="en-US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 지나도록 성립하지 않는 경우 종료 가능</a:t>
            </a:r>
          </a:p>
          <a:p>
            <a:pPr fontAlgn="base" latinLnBrk="0">
              <a:lnSpc>
                <a:spcPct val="110000"/>
              </a:lnSpc>
            </a:pPr>
            <a:r>
              <a:rPr lang="ko-KR" altLang="en-US" sz="100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▪ </a:t>
            </a:r>
            <a:r>
              <a:rPr lang="en-US" altLang="ko-KR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분쟁조정 </a:t>
            </a:r>
            <a:r>
              <a:rPr lang="ko-KR" altLang="en-US" sz="1000" err="1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불성립</a:t>
            </a:r>
            <a:r>
              <a:rPr lang="ko-KR" altLang="en-US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 시</a:t>
            </a:r>
            <a:r>
              <a:rPr lang="en-US" altLang="ko-KR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) </a:t>
            </a:r>
            <a:r>
              <a:rPr lang="ko-KR" altLang="en-US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시</a:t>
            </a:r>
            <a:r>
              <a:rPr lang="en-US" altLang="ko-KR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·</a:t>
            </a:r>
            <a:r>
              <a:rPr lang="ko-KR" altLang="en-US" sz="1000" err="1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도교권보호위원회</a:t>
            </a:r>
            <a:r>
              <a:rPr lang="ko-KR" altLang="en-US" sz="1000">
                <a:solidFill>
                  <a:schemeClr val="tx1"/>
                </a:solidFill>
                <a:latin typeface="나눔스퀘어 Bold" pitchFamily="50" charset="-127"/>
                <a:ea typeface="나눔스퀘어 Bold" pitchFamily="50" charset="-127"/>
              </a:rPr>
              <a:t> 분쟁조정 신청 가능</a:t>
            </a:r>
          </a:p>
        </p:txBody>
      </p: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00C15547-508D-46D4-9593-9B3BE9B0A461}"/>
              </a:ext>
            </a:extLst>
          </p:cNvPr>
          <p:cNvCxnSpPr>
            <a:cxnSpLocks/>
          </p:cNvCxnSpPr>
          <p:nvPr/>
        </p:nvCxnSpPr>
        <p:spPr>
          <a:xfrm>
            <a:off x="4130494" y="3724916"/>
            <a:ext cx="188033" cy="5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D735072F-3A49-420D-915A-30657094DA2F}"/>
              </a:ext>
            </a:extLst>
          </p:cNvPr>
          <p:cNvCxnSpPr>
            <a:cxnSpLocks/>
          </p:cNvCxnSpPr>
          <p:nvPr/>
        </p:nvCxnSpPr>
        <p:spPr>
          <a:xfrm>
            <a:off x="4130494" y="5518901"/>
            <a:ext cx="188033" cy="5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ED8863A1-A814-4200-B752-77C7AEF504FE}"/>
              </a:ext>
            </a:extLst>
          </p:cNvPr>
          <p:cNvCxnSpPr>
            <a:cxnSpLocks/>
          </p:cNvCxnSpPr>
          <p:nvPr/>
        </p:nvCxnSpPr>
        <p:spPr>
          <a:xfrm>
            <a:off x="4130494" y="6404977"/>
            <a:ext cx="188033" cy="51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7838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2191817" y="1322383"/>
            <a:ext cx="8972550" cy="5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교육활동 침해행위를 하면 안되는 이유</a:t>
            </a:r>
            <a:endParaRPr lang="en-US" altLang="ko-KR" sz="230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91817" y="155096"/>
            <a:ext cx="8403262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 발생 시 대응 절차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661908" y="2909931"/>
            <a:ext cx="5530142" cy="1919927"/>
            <a:chOff x="3684618" y="2565150"/>
            <a:chExt cx="6429142" cy="2232037"/>
          </a:xfrm>
        </p:grpSpPr>
        <p:sp>
          <p:nvSpPr>
            <p:cNvPr id="34" name="자유형: 도형 98">
              <a:extLst>
                <a:ext uri="{FF2B5EF4-FFF2-40B4-BE49-F238E27FC236}">
                  <a16:creationId xmlns:a16="http://schemas.microsoft.com/office/drawing/2014/main" id="{99AACF80-FF11-4B75-BC52-F34A87010CBF}"/>
                </a:ext>
              </a:extLst>
            </p:cNvPr>
            <p:cNvSpPr/>
            <p:nvPr/>
          </p:nvSpPr>
          <p:spPr>
            <a:xfrm>
              <a:off x="5801153" y="2565150"/>
              <a:ext cx="2302782" cy="855079"/>
            </a:xfrm>
            <a:custGeom>
              <a:avLst/>
              <a:gdLst>
                <a:gd name="connsiteX0" fmla="*/ 0 w 1861149"/>
                <a:gd name="connsiteY0" fmla="*/ 93057 h 930574"/>
                <a:gd name="connsiteX1" fmla="*/ 93057 w 1861149"/>
                <a:gd name="connsiteY1" fmla="*/ 0 h 930574"/>
                <a:gd name="connsiteX2" fmla="*/ 1768092 w 1861149"/>
                <a:gd name="connsiteY2" fmla="*/ 0 h 930574"/>
                <a:gd name="connsiteX3" fmla="*/ 1861149 w 1861149"/>
                <a:gd name="connsiteY3" fmla="*/ 93057 h 930574"/>
                <a:gd name="connsiteX4" fmla="*/ 1861149 w 1861149"/>
                <a:gd name="connsiteY4" fmla="*/ 837517 h 930574"/>
                <a:gd name="connsiteX5" fmla="*/ 1768092 w 1861149"/>
                <a:gd name="connsiteY5" fmla="*/ 930574 h 930574"/>
                <a:gd name="connsiteX6" fmla="*/ 93057 w 1861149"/>
                <a:gd name="connsiteY6" fmla="*/ 930574 h 930574"/>
                <a:gd name="connsiteX7" fmla="*/ 0 w 1861149"/>
                <a:gd name="connsiteY7" fmla="*/ 837517 h 930574"/>
                <a:gd name="connsiteX8" fmla="*/ 0 w 1861149"/>
                <a:gd name="connsiteY8" fmla="*/ 93057 h 93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1149" h="930574">
                  <a:moveTo>
                    <a:pt x="0" y="93057"/>
                  </a:moveTo>
                  <a:cubicBezTo>
                    <a:pt x="0" y="41663"/>
                    <a:pt x="41663" y="0"/>
                    <a:pt x="93057" y="0"/>
                  </a:cubicBezTo>
                  <a:lnTo>
                    <a:pt x="1768092" y="0"/>
                  </a:lnTo>
                  <a:cubicBezTo>
                    <a:pt x="1819486" y="0"/>
                    <a:pt x="1861149" y="41663"/>
                    <a:pt x="1861149" y="93057"/>
                  </a:cubicBezTo>
                  <a:lnTo>
                    <a:pt x="1861149" y="837517"/>
                  </a:lnTo>
                  <a:cubicBezTo>
                    <a:pt x="1861149" y="888911"/>
                    <a:pt x="1819486" y="930574"/>
                    <a:pt x="1768092" y="930574"/>
                  </a:cubicBezTo>
                  <a:lnTo>
                    <a:pt x="93057" y="930574"/>
                  </a:lnTo>
                  <a:cubicBezTo>
                    <a:pt x="41663" y="930574"/>
                    <a:pt x="0" y="888911"/>
                    <a:pt x="0" y="837517"/>
                  </a:cubicBezTo>
                  <a:lnTo>
                    <a:pt x="0" y="93057"/>
                  </a:ln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456" tIns="103456" rIns="103456" bIns="103456" numCol="1" spcCol="1270" anchor="ctr" anchorCtr="0">
              <a:noAutofit/>
            </a:bodyPr>
            <a:lstStyle/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000" kern="1200">
                  <a:latin typeface="나눔스퀘어 ExtraBold" pitchFamily="50" charset="-127"/>
                  <a:ea typeface="나눔스퀘어 ExtraBold" pitchFamily="50" charset="-127"/>
                </a:rPr>
                <a:t>학생의 </a:t>
              </a:r>
              <a:r>
                <a:rPr lang="ko-KR" altLang="en-US" sz="2000" kern="1200" err="1">
                  <a:latin typeface="나눔스퀘어 ExtraBold" pitchFamily="50" charset="-127"/>
                  <a:ea typeface="나눔스퀘어 ExtraBold" pitchFamily="50" charset="-127"/>
                </a:rPr>
                <a:t>학습권</a:t>
              </a:r>
              <a:endParaRPr lang="ko-KR" altLang="en-US" sz="2000" kern="1200"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  <p:sp>
          <p:nvSpPr>
            <p:cNvPr id="35" name="자유형: 도형 102">
              <a:extLst>
                <a:ext uri="{FF2B5EF4-FFF2-40B4-BE49-F238E27FC236}">
                  <a16:creationId xmlns:a16="http://schemas.microsoft.com/office/drawing/2014/main" id="{3C7212A3-BBDD-4D70-BFA2-E1950236B233}"/>
                </a:ext>
              </a:extLst>
            </p:cNvPr>
            <p:cNvSpPr/>
            <p:nvPr/>
          </p:nvSpPr>
          <p:spPr>
            <a:xfrm>
              <a:off x="3684618" y="2618080"/>
              <a:ext cx="1498441" cy="749220"/>
            </a:xfrm>
            <a:custGeom>
              <a:avLst/>
              <a:gdLst>
                <a:gd name="connsiteX0" fmla="*/ 0 w 1861149"/>
                <a:gd name="connsiteY0" fmla="*/ 93057 h 930574"/>
                <a:gd name="connsiteX1" fmla="*/ 93057 w 1861149"/>
                <a:gd name="connsiteY1" fmla="*/ 0 h 930574"/>
                <a:gd name="connsiteX2" fmla="*/ 1768092 w 1861149"/>
                <a:gd name="connsiteY2" fmla="*/ 0 h 930574"/>
                <a:gd name="connsiteX3" fmla="*/ 1861149 w 1861149"/>
                <a:gd name="connsiteY3" fmla="*/ 93057 h 930574"/>
                <a:gd name="connsiteX4" fmla="*/ 1861149 w 1861149"/>
                <a:gd name="connsiteY4" fmla="*/ 837517 h 930574"/>
                <a:gd name="connsiteX5" fmla="*/ 1768092 w 1861149"/>
                <a:gd name="connsiteY5" fmla="*/ 930574 h 930574"/>
                <a:gd name="connsiteX6" fmla="*/ 93057 w 1861149"/>
                <a:gd name="connsiteY6" fmla="*/ 930574 h 930574"/>
                <a:gd name="connsiteX7" fmla="*/ 0 w 1861149"/>
                <a:gd name="connsiteY7" fmla="*/ 837517 h 930574"/>
                <a:gd name="connsiteX8" fmla="*/ 0 w 1861149"/>
                <a:gd name="connsiteY8" fmla="*/ 93057 h 93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1149" h="930574">
                  <a:moveTo>
                    <a:pt x="0" y="93057"/>
                  </a:moveTo>
                  <a:cubicBezTo>
                    <a:pt x="0" y="41663"/>
                    <a:pt x="41663" y="0"/>
                    <a:pt x="93057" y="0"/>
                  </a:cubicBezTo>
                  <a:lnTo>
                    <a:pt x="1768092" y="0"/>
                  </a:lnTo>
                  <a:cubicBezTo>
                    <a:pt x="1819486" y="0"/>
                    <a:pt x="1861149" y="41663"/>
                    <a:pt x="1861149" y="93057"/>
                  </a:cubicBezTo>
                  <a:lnTo>
                    <a:pt x="1861149" y="837517"/>
                  </a:lnTo>
                  <a:cubicBezTo>
                    <a:pt x="1861149" y="888911"/>
                    <a:pt x="1819486" y="930574"/>
                    <a:pt x="1768092" y="930574"/>
                  </a:cubicBezTo>
                  <a:lnTo>
                    <a:pt x="93057" y="930574"/>
                  </a:lnTo>
                  <a:cubicBezTo>
                    <a:pt x="41663" y="930574"/>
                    <a:pt x="0" y="888911"/>
                    <a:pt x="0" y="837517"/>
                  </a:cubicBezTo>
                  <a:lnTo>
                    <a:pt x="0" y="93057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456" tIns="103456" rIns="103456" bIns="103456" numCol="1" spcCol="1270" anchor="ctr" anchorCtr="0">
              <a:noAutofit/>
            </a:bodyPr>
            <a:lstStyle/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000" kern="12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가정교육</a:t>
              </a:r>
            </a:p>
          </p:txBody>
        </p:sp>
        <p:sp>
          <p:nvSpPr>
            <p:cNvPr id="37" name="자유형: 도형 104">
              <a:extLst>
                <a:ext uri="{FF2B5EF4-FFF2-40B4-BE49-F238E27FC236}">
                  <a16:creationId xmlns:a16="http://schemas.microsoft.com/office/drawing/2014/main" id="{A994892E-25D5-4FC4-92C1-6FA0622287BC}"/>
                </a:ext>
              </a:extLst>
            </p:cNvPr>
            <p:cNvSpPr/>
            <p:nvPr/>
          </p:nvSpPr>
          <p:spPr>
            <a:xfrm>
              <a:off x="8615319" y="2618080"/>
              <a:ext cx="1498441" cy="749220"/>
            </a:xfrm>
            <a:custGeom>
              <a:avLst/>
              <a:gdLst>
                <a:gd name="connsiteX0" fmla="*/ 0 w 1861149"/>
                <a:gd name="connsiteY0" fmla="*/ 93057 h 930574"/>
                <a:gd name="connsiteX1" fmla="*/ 93057 w 1861149"/>
                <a:gd name="connsiteY1" fmla="*/ 0 h 930574"/>
                <a:gd name="connsiteX2" fmla="*/ 1768092 w 1861149"/>
                <a:gd name="connsiteY2" fmla="*/ 0 h 930574"/>
                <a:gd name="connsiteX3" fmla="*/ 1861149 w 1861149"/>
                <a:gd name="connsiteY3" fmla="*/ 93057 h 930574"/>
                <a:gd name="connsiteX4" fmla="*/ 1861149 w 1861149"/>
                <a:gd name="connsiteY4" fmla="*/ 837517 h 930574"/>
                <a:gd name="connsiteX5" fmla="*/ 1768092 w 1861149"/>
                <a:gd name="connsiteY5" fmla="*/ 930574 h 930574"/>
                <a:gd name="connsiteX6" fmla="*/ 93057 w 1861149"/>
                <a:gd name="connsiteY6" fmla="*/ 930574 h 930574"/>
                <a:gd name="connsiteX7" fmla="*/ 0 w 1861149"/>
                <a:gd name="connsiteY7" fmla="*/ 837517 h 930574"/>
                <a:gd name="connsiteX8" fmla="*/ 0 w 1861149"/>
                <a:gd name="connsiteY8" fmla="*/ 93057 h 93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1149" h="930574">
                  <a:moveTo>
                    <a:pt x="0" y="93057"/>
                  </a:moveTo>
                  <a:cubicBezTo>
                    <a:pt x="0" y="41663"/>
                    <a:pt x="41663" y="0"/>
                    <a:pt x="93057" y="0"/>
                  </a:cubicBezTo>
                  <a:lnTo>
                    <a:pt x="1768092" y="0"/>
                  </a:lnTo>
                  <a:cubicBezTo>
                    <a:pt x="1819486" y="0"/>
                    <a:pt x="1861149" y="41663"/>
                    <a:pt x="1861149" y="93057"/>
                  </a:cubicBezTo>
                  <a:lnTo>
                    <a:pt x="1861149" y="837517"/>
                  </a:lnTo>
                  <a:cubicBezTo>
                    <a:pt x="1861149" y="888911"/>
                    <a:pt x="1819486" y="930574"/>
                    <a:pt x="1768092" y="930574"/>
                  </a:cubicBezTo>
                  <a:lnTo>
                    <a:pt x="93057" y="930574"/>
                  </a:lnTo>
                  <a:cubicBezTo>
                    <a:pt x="41663" y="930574"/>
                    <a:pt x="0" y="888911"/>
                    <a:pt x="0" y="837517"/>
                  </a:cubicBezTo>
                  <a:lnTo>
                    <a:pt x="0" y="93057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456" tIns="103456" rIns="103456" bIns="103456" numCol="1" spcCol="1270" anchor="ctr" anchorCtr="0">
              <a:noAutofit/>
            </a:bodyPr>
            <a:lstStyle/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000" kern="12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사회교육</a:t>
              </a:r>
            </a:p>
          </p:txBody>
        </p:sp>
        <p:sp>
          <p:nvSpPr>
            <p:cNvPr id="43" name="자유형: 도형 107">
              <a:extLst>
                <a:ext uri="{FF2B5EF4-FFF2-40B4-BE49-F238E27FC236}">
                  <a16:creationId xmlns:a16="http://schemas.microsoft.com/office/drawing/2014/main" id="{701897FF-0FCA-4026-B470-1E5FBF65129A}"/>
                </a:ext>
              </a:extLst>
            </p:cNvPr>
            <p:cNvSpPr/>
            <p:nvPr/>
          </p:nvSpPr>
          <p:spPr>
            <a:xfrm>
              <a:off x="6102600" y="4047967"/>
              <a:ext cx="1824020" cy="749220"/>
            </a:xfrm>
            <a:custGeom>
              <a:avLst/>
              <a:gdLst>
                <a:gd name="connsiteX0" fmla="*/ 0 w 1861149"/>
                <a:gd name="connsiteY0" fmla="*/ 93057 h 930574"/>
                <a:gd name="connsiteX1" fmla="*/ 93057 w 1861149"/>
                <a:gd name="connsiteY1" fmla="*/ 0 h 930574"/>
                <a:gd name="connsiteX2" fmla="*/ 1768092 w 1861149"/>
                <a:gd name="connsiteY2" fmla="*/ 0 h 930574"/>
                <a:gd name="connsiteX3" fmla="*/ 1861149 w 1861149"/>
                <a:gd name="connsiteY3" fmla="*/ 93057 h 930574"/>
                <a:gd name="connsiteX4" fmla="*/ 1861149 w 1861149"/>
                <a:gd name="connsiteY4" fmla="*/ 837517 h 930574"/>
                <a:gd name="connsiteX5" fmla="*/ 1768092 w 1861149"/>
                <a:gd name="connsiteY5" fmla="*/ 930574 h 930574"/>
                <a:gd name="connsiteX6" fmla="*/ 93057 w 1861149"/>
                <a:gd name="connsiteY6" fmla="*/ 930574 h 930574"/>
                <a:gd name="connsiteX7" fmla="*/ 0 w 1861149"/>
                <a:gd name="connsiteY7" fmla="*/ 837517 h 930574"/>
                <a:gd name="connsiteX8" fmla="*/ 0 w 1861149"/>
                <a:gd name="connsiteY8" fmla="*/ 93057 h 9305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1149" h="930574">
                  <a:moveTo>
                    <a:pt x="0" y="93057"/>
                  </a:moveTo>
                  <a:cubicBezTo>
                    <a:pt x="0" y="41663"/>
                    <a:pt x="41663" y="0"/>
                    <a:pt x="93057" y="0"/>
                  </a:cubicBezTo>
                  <a:lnTo>
                    <a:pt x="1768092" y="0"/>
                  </a:lnTo>
                  <a:cubicBezTo>
                    <a:pt x="1819486" y="0"/>
                    <a:pt x="1861149" y="41663"/>
                    <a:pt x="1861149" y="93057"/>
                  </a:cubicBezTo>
                  <a:lnTo>
                    <a:pt x="1861149" y="837517"/>
                  </a:lnTo>
                  <a:cubicBezTo>
                    <a:pt x="1861149" y="888911"/>
                    <a:pt x="1819486" y="930574"/>
                    <a:pt x="1768092" y="930574"/>
                  </a:cubicBezTo>
                  <a:lnTo>
                    <a:pt x="93057" y="930574"/>
                  </a:lnTo>
                  <a:cubicBezTo>
                    <a:pt x="41663" y="930574"/>
                    <a:pt x="0" y="888911"/>
                    <a:pt x="0" y="837517"/>
                  </a:cubicBezTo>
                  <a:lnTo>
                    <a:pt x="0" y="93057"/>
                  </a:lnTo>
                  <a:close/>
                </a:path>
              </a:pathLst>
            </a:custGeom>
            <a:noFill/>
            <a:ln>
              <a:solidFill>
                <a:srgbClr val="0070C0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03456" tIns="103456" rIns="103456" bIns="103456" numCol="1" spcCol="1270" anchor="ctr" anchorCtr="0">
              <a:noAutofit/>
            </a:bodyPr>
            <a:lstStyle/>
            <a:p>
              <a:pPr marL="0" lvl="0" indent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ko-KR" altLang="en-US" sz="2000" kern="12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학교 교육</a:t>
              </a:r>
            </a:p>
          </p:txBody>
        </p:sp>
        <p:sp>
          <p:nvSpPr>
            <p:cNvPr id="44" name="화살표: 오른쪽 108">
              <a:extLst>
                <a:ext uri="{FF2B5EF4-FFF2-40B4-BE49-F238E27FC236}">
                  <a16:creationId xmlns:a16="http://schemas.microsoft.com/office/drawing/2014/main" id="{BEE6B89A-9B47-49BC-BCC9-9AE0F3152F75}"/>
                </a:ext>
              </a:extLst>
            </p:cNvPr>
            <p:cNvSpPr/>
            <p:nvPr/>
          </p:nvSpPr>
          <p:spPr>
            <a:xfrm rot="16200000">
              <a:off x="6596550" y="3570801"/>
              <a:ext cx="510543" cy="435313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화살표: 오른쪽 108">
              <a:extLst>
                <a:ext uri="{FF2B5EF4-FFF2-40B4-BE49-F238E27FC236}">
                  <a16:creationId xmlns:a16="http://schemas.microsoft.com/office/drawing/2014/main" id="{BEE6B89A-9B47-49BC-BCC9-9AE0F3152F75}"/>
                </a:ext>
              </a:extLst>
            </p:cNvPr>
            <p:cNvSpPr/>
            <p:nvPr/>
          </p:nvSpPr>
          <p:spPr>
            <a:xfrm>
              <a:off x="5183900" y="2798127"/>
              <a:ext cx="510543" cy="435313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화살표: 오른쪽 108">
              <a:extLst>
                <a:ext uri="{FF2B5EF4-FFF2-40B4-BE49-F238E27FC236}">
                  <a16:creationId xmlns:a16="http://schemas.microsoft.com/office/drawing/2014/main" id="{BEE6B89A-9B47-49BC-BCC9-9AE0F3152F75}"/>
                </a:ext>
              </a:extLst>
            </p:cNvPr>
            <p:cNvSpPr/>
            <p:nvPr/>
          </p:nvSpPr>
          <p:spPr>
            <a:xfrm rot="10800000">
              <a:off x="8110957" y="2798127"/>
              <a:ext cx="510543" cy="435313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826340" y="2273096"/>
            <a:ext cx="2190023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학생들의 </a:t>
            </a:r>
            <a:r>
              <a:rPr lang="ko-KR" alt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학습권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침해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1" name="타원 60">
            <a:extLst>
              <a:ext uri="{FF2B5EF4-FFF2-40B4-BE49-F238E27FC236}">
                <a16:creationId xmlns:a16="http://schemas.microsoft.com/office/drawing/2014/main" id="{263E9791-CF7C-49F6-B1F6-CFEC6211FFD2}"/>
              </a:ext>
            </a:extLst>
          </p:cNvPr>
          <p:cNvSpPr/>
          <p:nvPr/>
        </p:nvSpPr>
        <p:spPr>
          <a:xfrm>
            <a:off x="634796" y="2440344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/>
          <p:cNvGrpSpPr/>
          <p:nvPr/>
        </p:nvGrpSpPr>
        <p:grpSpPr>
          <a:xfrm>
            <a:off x="634796" y="4947280"/>
            <a:ext cx="2381567" cy="467885"/>
            <a:chOff x="634796" y="4797152"/>
            <a:chExt cx="2381567" cy="467885"/>
          </a:xfrm>
        </p:grpSpPr>
        <p:sp>
          <p:nvSpPr>
            <p:cNvPr id="62" name="TextBox 61"/>
            <p:cNvSpPr txBox="1"/>
            <p:nvPr/>
          </p:nvSpPr>
          <p:spPr>
            <a:xfrm>
              <a:off x="826340" y="4797152"/>
              <a:ext cx="2190023" cy="46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itchFamily="50" charset="-127"/>
                  <a:ea typeface="나눔스퀘어 Bold" pitchFamily="50" charset="-127"/>
                </a:rPr>
                <a:t>학생들의 인성에 위협</a:t>
              </a:r>
              <a:endPara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263E9791-CF7C-49F6-B1F6-CFEC6211FFD2}"/>
                </a:ext>
              </a:extLst>
            </p:cNvPr>
            <p:cNvSpPr/>
            <p:nvPr/>
          </p:nvSpPr>
          <p:spPr>
            <a:xfrm>
              <a:off x="634796" y="4964400"/>
              <a:ext cx="191544" cy="191544"/>
            </a:xfrm>
            <a:prstGeom prst="ellipse">
              <a:avLst/>
            </a:prstGeom>
            <a:noFill/>
            <a:ln w="57150"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/>
          <p:cNvGrpSpPr/>
          <p:nvPr/>
        </p:nvGrpSpPr>
        <p:grpSpPr>
          <a:xfrm>
            <a:off x="634796" y="5625704"/>
            <a:ext cx="2381567" cy="467885"/>
            <a:chOff x="634796" y="5516520"/>
            <a:chExt cx="2381567" cy="467885"/>
          </a:xfrm>
        </p:grpSpPr>
        <p:sp>
          <p:nvSpPr>
            <p:cNvPr id="66" name="TextBox 65"/>
            <p:cNvSpPr txBox="1"/>
            <p:nvPr/>
          </p:nvSpPr>
          <p:spPr>
            <a:xfrm>
              <a:off x="826340" y="5516520"/>
              <a:ext cx="2190023" cy="467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스퀘어 Bold" pitchFamily="50" charset="-127"/>
                  <a:ea typeface="나눔스퀘어 Bold" pitchFamily="50" charset="-127"/>
                </a:rPr>
                <a:t>학생들의 안전에 위협</a:t>
              </a:r>
              <a:endPara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67" name="타원 66">
              <a:extLst>
                <a:ext uri="{FF2B5EF4-FFF2-40B4-BE49-F238E27FC236}">
                  <a16:creationId xmlns:a16="http://schemas.microsoft.com/office/drawing/2014/main" id="{263E9791-CF7C-49F6-B1F6-CFEC6211FFD2}"/>
                </a:ext>
              </a:extLst>
            </p:cNvPr>
            <p:cNvSpPr/>
            <p:nvPr/>
          </p:nvSpPr>
          <p:spPr>
            <a:xfrm>
              <a:off x="634796" y="5683768"/>
              <a:ext cx="191544" cy="191544"/>
            </a:xfrm>
            <a:prstGeom prst="ellipse">
              <a:avLst/>
            </a:prstGeom>
            <a:noFill/>
            <a:ln w="57150"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68" name="그림 6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774" y="3050436"/>
            <a:ext cx="4864351" cy="355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95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6ABA8D96-2CA6-4411-9E9C-963FF8050BF7}"/>
              </a:ext>
            </a:extLst>
          </p:cNvPr>
          <p:cNvSpPr/>
          <p:nvPr/>
        </p:nvSpPr>
        <p:spPr>
          <a:xfrm>
            <a:off x="0" y="0"/>
            <a:ext cx="12191999" cy="20776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639C6236-820B-457B-94DF-3442057F5380}"/>
              </a:ext>
            </a:extLst>
          </p:cNvPr>
          <p:cNvSpPr/>
          <p:nvPr/>
        </p:nvSpPr>
        <p:spPr>
          <a:xfrm>
            <a:off x="-8338" y="0"/>
            <a:ext cx="12200337" cy="1541396"/>
          </a:xfrm>
          <a:prstGeom prst="rect">
            <a:avLst/>
          </a:prstGeom>
          <a:solidFill>
            <a:srgbClr val="D1D0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9B39DE60-F62A-42D5-AB5D-16337616AF50}"/>
              </a:ext>
            </a:extLst>
          </p:cNvPr>
          <p:cNvSpPr/>
          <p:nvPr/>
        </p:nvSpPr>
        <p:spPr>
          <a:xfrm>
            <a:off x="0" y="5930538"/>
            <a:ext cx="12192000" cy="927462"/>
          </a:xfrm>
          <a:prstGeom prst="rect">
            <a:avLst/>
          </a:prstGeom>
          <a:solidFill>
            <a:srgbClr val="BECF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8106455-72F8-4E55-B75B-FA02E1E9EB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689" y="2135360"/>
            <a:ext cx="7005050" cy="324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724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>
            <a:extLst>
              <a:ext uri="{FF2B5EF4-FFF2-40B4-BE49-F238E27FC236}">
                <a16:creationId xmlns:a16="http://schemas.microsoft.com/office/drawing/2014/main" id="{AF3271FA-CF73-4C22-93D9-7FE4E30B50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2" r="4323"/>
          <a:stretch/>
        </p:blipFill>
        <p:spPr>
          <a:xfrm>
            <a:off x="9263317" y="4055538"/>
            <a:ext cx="2578917" cy="188655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BE6E3D3-9DF8-4CE3-B3D7-E99A3FDB80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046" y="4049943"/>
            <a:ext cx="2588923" cy="189774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21D1C9F-CC46-462B-B9BE-95BDE57836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546" y="4022520"/>
            <a:ext cx="2589483" cy="192175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22C6D33-1CC5-4A78-9C0B-FFAE44B92A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43" y="4043149"/>
            <a:ext cx="2578259" cy="1901125"/>
          </a:xfrm>
          <a:prstGeom prst="rect">
            <a:avLst/>
          </a:prstGeom>
          <a:ln w="12700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2191817" y="239401"/>
            <a:ext cx="68836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800">
                <a:solidFill>
                  <a:schemeClr val="tx1">
                    <a:lumMod val="85000"/>
                    <a:lumOff val="15000"/>
                  </a:schemeClr>
                </a:solidFill>
                <a:latin typeface="배스킨라빈스 R" pitchFamily="18" charset="-127"/>
                <a:ea typeface="배스킨라빈스 R" pitchFamily="18" charset="-127"/>
              </a:rPr>
              <a:t>학부모와 함께하는 행복 학교 만들기</a:t>
            </a:r>
          </a:p>
        </p:txBody>
      </p:sp>
      <p:sp>
        <p:nvSpPr>
          <p:cNvPr id="9" name="사각형: 둥근 위쪽 모서리 93">
            <a:extLst>
              <a:ext uri="{FF2B5EF4-FFF2-40B4-BE49-F238E27FC236}">
                <a16:creationId xmlns:a16="http://schemas.microsoft.com/office/drawing/2014/main" id="{E9137FEB-2C34-4B78-BE5C-56B24D86B226}"/>
              </a:ext>
            </a:extLst>
          </p:cNvPr>
          <p:cNvSpPr/>
          <p:nvPr/>
        </p:nvSpPr>
        <p:spPr>
          <a:xfrm>
            <a:off x="6286873" y="2771168"/>
            <a:ext cx="2578916" cy="440889"/>
          </a:xfrm>
          <a:prstGeom prst="round2Same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latin typeface="나눔스퀘어 ExtraBold" pitchFamily="50" charset="-127"/>
                <a:ea typeface="나눔스퀘어 ExtraBold" pitchFamily="50" charset="-127"/>
              </a:rPr>
              <a:t>학교 행사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E920E1ED-754C-4040-B1C9-F2C2331FEF86}"/>
              </a:ext>
            </a:extLst>
          </p:cNvPr>
          <p:cNvSpPr/>
          <p:nvPr/>
        </p:nvSpPr>
        <p:spPr>
          <a:xfrm>
            <a:off x="6286873" y="3216297"/>
            <a:ext cx="2578916" cy="83392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교사의 가장 기본적인 업무 입니다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성적에 대한 민원제기가 많고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</a:t>
            </a:r>
          </a:p>
          <a:p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수업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-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평가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-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기록이 일원화되어 업무부담이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더 커지고 있습니다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</a:t>
            </a:r>
            <a:endParaRPr lang="ko-KR" altLang="en-US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13" name="사각형: 둥근 위쪽 모서리 89">
            <a:extLst>
              <a:ext uri="{FF2B5EF4-FFF2-40B4-BE49-F238E27FC236}">
                <a16:creationId xmlns:a16="http://schemas.microsoft.com/office/drawing/2014/main" id="{ECF4A585-62EA-469F-81AA-23A0A697D27E}"/>
              </a:ext>
            </a:extLst>
          </p:cNvPr>
          <p:cNvSpPr/>
          <p:nvPr/>
        </p:nvSpPr>
        <p:spPr>
          <a:xfrm>
            <a:off x="9263318" y="2797021"/>
            <a:ext cx="2578917" cy="440890"/>
          </a:xfrm>
          <a:prstGeom prst="round2SameRect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latin typeface="나눔스퀘어 ExtraBold" pitchFamily="50" charset="-127"/>
                <a:ea typeface="나눔스퀘어 ExtraBold" pitchFamily="50" charset="-127"/>
              </a:rPr>
              <a:t>교무행정업무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DC855F6-DCC0-45DB-B027-5244C61DA30B}"/>
              </a:ext>
            </a:extLst>
          </p:cNvPr>
          <p:cNvSpPr/>
          <p:nvPr/>
        </p:nvSpPr>
        <p:spPr>
          <a:xfrm>
            <a:off x="9263318" y="3242149"/>
            <a:ext cx="2578917" cy="811582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학생의 학습권을 위해 수업준비에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여념이</a:t>
            </a:r>
            <a:endParaRPr lang="en-US" altLang="ko-KR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없어야 하지만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행정업무로 인해 교육활동에 어려움이 있습니다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</a:t>
            </a:r>
            <a:endParaRPr lang="ko-KR" altLang="en-US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21" name="사각형: 둥근 위쪽 모서리 100">
            <a:extLst>
              <a:ext uri="{FF2B5EF4-FFF2-40B4-BE49-F238E27FC236}">
                <a16:creationId xmlns:a16="http://schemas.microsoft.com/office/drawing/2014/main" id="{3420F568-D9DC-429B-A769-119ADA398FF3}"/>
              </a:ext>
            </a:extLst>
          </p:cNvPr>
          <p:cNvSpPr/>
          <p:nvPr/>
        </p:nvSpPr>
        <p:spPr>
          <a:xfrm>
            <a:off x="344043" y="2756070"/>
            <a:ext cx="2578917" cy="463119"/>
          </a:xfrm>
          <a:prstGeom prst="round2Same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latin typeface="나눔스퀘어 ExtraBold" pitchFamily="50" charset="-127"/>
                <a:ea typeface="나눔스퀘어 ExtraBold" pitchFamily="50" charset="-127"/>
              </a:rPr>
              <a:t>교육활동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469C65FA-9AAA-404F-AEF0-9BA25859D5F5}"/>
              </a:ext>
            </a:extLst>
          </p:cNvPr>
          <p:cNvSpPr/>
          <p:nvPr/>
        </p:nvSpPr>
        <p:spPr>
          <a:xfrm>
            <a:off x="344043" y="3219188"/>
            <a:ext cx="2578917" cy="81407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교사들은 학기 중 뿐만 아니라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방학 중에도 각종 연수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직무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자격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자율연수 등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)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를 통해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빠르게 변화하는 교육환경에 능동적으로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대처하고 있습니다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 </a:t>
            </a:r>
            <a:endParaRPr lang="ko-KR" altLang="en-US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469C65FA-9AAA-404F-AEF0-9BA25859D5F5}"/>
              </a:ext>
            </a:extLst>
          </p:cNvPr>
          <p:cNvSpPr/>
          <p:nvPr/>
        </p:nvSpPr>
        <p:spPr>
          <a:xfrm>
            <a:off x="344043" y="4030738"/>
            <a:ext cx="2578917" cy="191694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sz="10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469C65FA-9AAA-404F-AEF0-9BA25859D5F5}"/>
              </a:ext>
            </a:extLst>
          </p:cNvPr>
          <p:cNvSpPr/>
          <p:nvPr/>
        </p:nvSpPr>
        <p:spPr>
          <a:xfrm>
            <a:off x="3301196" y="4053117"/>
            <a:ext cx="2578917" cy="1894566"/>
          </a:xfrm>
          <a:prstGeom prst="rect">
            <a:avLst/>
          </a:prstGeom>
          <a:noFill/>
          <a:ln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sz="10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469C65FA-9AAA-404F-AEF0-9BA25859D5F5}"/>
              </a:ext>
            </a:extLst>
          </p:cNvPr>
          <p:cNvSpPr/>
          <p:nvPr/>
        </p:nvSpPr>
        <p:spPr>
          <a:xfrm>
            <a:off x="6286873" y="4053117"/>
            <a:ext cx="2578917" cy="189456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sz="10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469C65FA-9AAA-404F-AEF0-9BA25859D5F5}"/>
              </a:ext>
            </a:extLst>
          </p:cNvPr>
          <p:cNvSpPr/>
          <p:nvPr/>
        </p:nvSpPr>
        <p:spPr>
          <a:xfrm>
            <a:off x="9263318" y="4053117"/>
            <a:ext cx="2578917" cy="189456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ko-KR" altLang="en-US" sz="10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6" name="사각형: 둥근 위쪽 모서리 116">
            <a:extLst>
              <a:ext uri="{FF2B5EF4-FFF2-40B4-BE49-F238E27FC236}">
                <a16:creationId xmlns:a16="http://schemas.microsoft.com/office/drawing/2014/main" id="{B4EE1AD8-1A02-4623-852D-40978BB988EE}"/>
              </a:ext>
            </a:extLst>
          </p:cNvPr>
          <p:cNvSpPr/>
          <p:nvPr/>
        </p:nvSpPr>
        <p:spPr>
          <a:xfrm>
            <a:off x="3301196" y="2749544"/>
            <a:ext cx="2578916" cy="463119"/>
          </a:xfrm>
          <a:prstGeom prst="round2SameRect">
            <a:avLst/>
          </a:prstGeom>
          <a:solidFill>
            <a:srgbClr val="7EBD36"/>
          </a:solidFill>
          <a:ln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>
                <a:latin typeface="나눔스퀘어 ExtraBold" pitchFamily="50" charset="-127"/>
                <a:ea typeface="나눔스퀘어 ExtraBold" pitchFamily="50" charset="-127"/>
              </a:rPr>
              <a:t>전문성 개발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7761F33-3B7D-49B8-82C6-7EC91E3FF4B9}"/>
              </a:ext>
            </a:extLst>
          </p:cNvPr>
          <p:cNvSpPr/>
          <p:nvPr/>
        </p:nvSpPr>
        <p:spPr>
          <a:xfrm>
            <a:off x="3301196" y="3212663"/>
            <a:ext cx="2578916" cy="840454"/>
          </a:xfrm>
          <a:prstGeom prst="rect">
            <a:avLst/>
          </a:prstGeom>
          <a:solidFill>
            <a:schemeClr val="bg1"/>
          </a:solidFill>
          <a:ln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학교에는 </a:t>
            </a:r>
            <a:r>
              <a:rPr lang="ko-KR" altLang="en-US" sz="100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체육대회뿐만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아니라 입학식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졸업식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수학여행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학술제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학생교류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대피훈련 등 학교 상황에 맞는 다양한 활동이 많고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유관기관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(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경찰서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소방서 등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)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과 협조하고 있습니다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</a:t>
            </a:r>
            <a:endParaRPr lang="ko-KR" altLang="en-US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34" name="직사각형 33"/>
          <p:cNvSpPr/>
          <p:nvPr/>
        </p:nvSpPr>
        <p:spPr>
          <a:xfrm>
            <a:off x="2191817" y="1322383"/>
            <a:ext cx="8972550" cy="5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학교교육환경 이해하기  </a:t>
            </a:r>
            <a:r>
              <a:rPr lang="ko-KR" altLang="en-US" sz="2300">
                <a:solidFill>
                  <a:srgbClr val="FFFF0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2300">
                <a:solidFill>
                  <a:srgbClr val="FFFF00"/>
                </a:solidFill>
                <a:latin typeface="나눔스퀘어 Bold" pitchFamily="50" charset="-127"/>
                <a:ea typeface="나눔스퀘어 Bold" pitchFamily="50" charset="-127"/>
              </a:rPr>
              <a:t>1. </a:t>
            </a:r>
            <a:r>
              <a:rPr lang="ko-KR" altLang="en-US" sz="2300">
                <a:solidFill>
                  <a:srgbClr val="FFFF00"/>
                </a:solidFill>
                <a:latin typeface="나눔스퀘어 Bold" pitchFamily="50" charset="-127"/>
                <a:ea typeface="나눔스퀘어 Bold" pitchFamily="50" charset="-127"/>
              </a:rPr>
              <a:t>학교의 업무 상황</a:t>
            </a:r>
            <a:endParaRPr lang="en-US" altLang="ko-KR" sz="2300">
              <a:solidFill>
                <a:srgbClr val="FFFF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56549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17" y="239401"/>
            <a:ext cx="68836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800">
                <a:solidFill>
                  <a:schemeClr val="tx1">
                    <a:lumMod val="85000"/>
                    <a:lumOff val="15000"/>
                  </a:schemeClr>
                </a:solidFill>
                <a:latin typeface="배스킨라빈스 R" pitchFamily="18" charset="-127"/>
                <a:ea typeface="배스킨라빈스 R" pitchFamily="18" charset="-127"/>
              </a:rPr>
              <a:t>학부모와 함께하는 행복 학교 만들기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92D1312-ABCC-44DF-98FD-C40B55D97916}"/>
              </a:ext>
            </a:extLst>
          </p:cNvPr>
          <p:cNvGrpSpPr/>
          <p:nvPr/>
        </p:nvGrpSpPr>
        <p:grpSpPr>
          <a:xfrm>
            <a:off x="5621599" y="3656416"/>
            <a:ext cx="1423117" cy="1179775"/>
            <a:chOff x="2276686" y="3307756"/>
            <a:chExt cx="1882678" cy="1560753"/>
          </a:xfrm>
        </p:grpSpPr>
        <p:sp>
          <p:nvSpPr>
            <p:cNvPr id="7" name="사각형: 둥근 위쪽 모서리 123">
              <a:extLst>
                <a:ext uri="{FF2B5EF4-FFF2-40B4-BE49-F238E27FC236}">
                  <a16:creationId xmlns:a16="http://schemas.microsoft.com/office/drawing/2014/main" id="{A6304187-A7C4-4C90-8B9B-48C3B86960F2}"/>
                </a:ext>
              </a:extLst>
            </p:cNvPr>
            <p:cNvSpPr/>
            <p:nvPr/>
          </p:nvSpPr>
          <p:spPr>
            <a:xfrm>
              <a:off x="2283963" y="3307756"/>
              <a:ext cx="1875400" cy="306166"/>
            </a:xfrm>
            <a:prstGeom prst="round2SameRect">
              <a:avLst/>
            </a:prstGeom>
            <a:solidFill>
              <a:srgbClr val="ED7D31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spc="-1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AR(</a:t>
              </a:r>
              <a:r>
                <a:rPr lang="ko-KR" altLang="en-US" sz="900" spc="-1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증강현실</a:t>
              </a:r>
              <a:r>
                <a:rPr lang="en-US" altLang="ko-KR" sz="900" spc="-1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r>
                <a:rPr lang="ko-KR" altLang="en-US" sz="900" spc="-100" err="1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ㆍ</a:t>
              </a:r>
              <a:r>
                <a:rPr lang="en-US" altLang="ko-KR" sz="900" spc="-1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VR(</a:t>
              </a:r>
              <a:r>
                <a:rPr lang="ko-KR" altLang="en-US" sz="900" spc="-1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가상현실</a:t>
              </a:r>
              <a:r>
                <a:rPr lang="en-US" altLang="ko-KR" sz="900" spc="-1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en-US" sz="900" spc="-1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C13ED639-3F00-43F5-8C76-5ADD36F38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6686" y="3613922"/>
              <a:ext cx="1882678" cy="1254587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79B677DE-AAD9-4670-B5C7-7CCCE64901EA}"/>
              </a:ext>
            </a:extLst>
          </p:cNvPr>
          <p:cNvGrpSpPr/>
          <p:nvPr/>
        </p:nvGrpSpPr>
        <p:grpSpPr>
          <a:xfrm>
            <a:off x="5619544" y="2160372"/>
            <a:ext cx="1425172" cy="1171410"/>
            <a:chOff x="335495" y="3324214"/>
            <a:chExt cx="1885399" cy="1549689"/>
          </a:xfrm>
        </p:grpSpPr>
        <p:sp>
          <p:nvSpPr>
            <p:cNvPr id="6" name="사각형: 둥근 위쪽 모서리 125">
              <a:extLst>
                <a:ext uri="{FF2B5EF4-FFF2-40B4-BE49-F238E27FC236}">
                  <a16:creationId xmlns:a16="http://schemas.microsoft.com/office/drawing/2014/main" id="{6F6EF110-1728-4EB5-B2AA-4FC2856C4AAA}"/>
                </a:ext>
              </a:extLst>
            </p:cNvPr>
            <p:cNvSpPr/>
            <p:nvPr/>
          </p:nvSpPr>
          <p:spPr>
            <a:xfrm>
              <a:off x="345494" y="3324214"/>
              <a:ext cx="1875400" cy="306166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err="1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드론</a:t>
              </a:r>
              <a:endPara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0A54FA98-4579-4029-91F5-99F36679A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95" y="3617503"/>
              <a:ext cx="1885398" cy="1256400"/>
            </a:xfrm>
            <a:prstGeom prst="rect">
              <a:avLst/>
            </a:prstGeom>
          </p:spPr>
        </p:pic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C5C40D16-E45B-4C85-8B0F-02A529F54414}"/>
              </a:ext>
            </a:extLst>
          </p:cNvPr>
          <p:cNvGrpSpPr/>
          <p:nvPr/>
        </p:nvGrpSpPr>
        <p:grpSpPr>
          <a:xfrm>
            <a:off x="10463591" y="5280064"/>
            <a:ext cx="1425173" cy="1181144"/>
            <a:chOff x="6158359" y="3307756"/>
            <a:chExt cx="1885398" cy="1562566"/>
          </a:xfrm>
        </p:grpSpPr>
        <p:sp>
          <p:nvSpPr>
            <p:cNvPr id="10" name="사각형: 둥근 위쪽 모서리 144">
              <a:extLst>
                <a:ext uri="{FF2B5EF4-FFF2-40B4-BE49-F238E27FC236}">
                  <a16:creationId xmlns:a16="http://schemas.microsoft.com/office/drawing/2014/main" id="{9BF464C6-9373-48E7-BA1B-4BA6DC215C28}"/>
                </a:ext>
              </a:extLst>
            </p:cNvPr>
            <p:cNvSpPr/>
            <p:nvPr/>
          </p:nvSpPr>
          <p:spPr>
            <a:xfrm>
              <a:off x="6160899" y="3307756"/>
              <a:ext cx="1875400" cy="306166"/>
            </a:xfrm>
            <a:prstGeom prst="round2SameRect">
              <a:avLst/>
            </a:prstGeom>
            <a:solidFill>
              <a:srgbClr val="7EBD36"/>
            </a:solidFill>
            <a:ln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3D </a:t>
              </a:r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프린터</a:t>
              </a:r>
            </a:p>
          </p:txBody>
        </p:sp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3D34A273-152A-46EA-94D6-823F083C1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8359" y="3613922"/>
              <a:ext cx="1885398" cy="1256400"/>
            </a:xfrm>
            <a:prstGeom prst="rect">
              <a:avLst/>
            </a:prstGeom>
          </p:spPr>
        </p:pic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AB800C21-1D50-4FED-A759-5AA8903670C0}"/>
              </a:ext>
            </a:extLst>
          </p:cNvPr>
          <p:cNvGrpSpPr/>
          <p:nvPr/>
        </p:nvGrpSpPr>
        <p:grpSpPr>
          <a:xfrm>
            <a:off x="7196515" y="2162392"/>
            <a:ext cx="1426829" cy="1169388"/>
            <a:chOff x="333303" y="4940654"/>
            <a:chExt cx="1887590" cy="1547013"/>
          </a:xfrm>
        </p:grpSpPr>
        <p:sp>
          <p:nvSpPr>
            <p:cNvPr id="5" name="사각형: 둥근 위쪽 모서리 127">
              <a:extLst>
                <a:ext uri="{FF2B5EF4-FFF2-40B4-BE49-F238E27FC236}">
                  <a16:creationId xmlns:a16="http://schemas.microsoft.com/office/drawing/2014/main" id="{EE8F56A6-74AF-419F-8E89-2D6ECCE94185}"/>
                </a:ext>
              </a:extLst>
            </p:cNvPr>
            <p:cNvSpPr/>
            <p:nvPr/>
          </p:nvSpPr>
          <p:spPr>
            <a:xfrm>
              <a:off x="345494" y="4940654"/>
              <a:ext cx="1875399" cy="291470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토론 및 거꾸로 수업</a:t>
              </a:r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2A7D718B-FDD9-48E3-8BA0-C5BD27F75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03" y="5231267"/>
              <a:ext cx="1885398" cy="1256400"/>
            </a:xfrm>
            <a:prstGeom prst="rect">
              <a:avLst/>
            </a:prstGeom>
          </p:spPr>
        </p:pic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46F5EC07-E492-4F0F-9A9F-D628907807C7}"/>
              </a:ext>
            </a:extLst>
          </p:cNvPr>
          <p:cNvGrpSpPr/>
          <p:nvPr/>
        </p:nvGrpSpPr>
        <p:grpSpPr>
          <a:xfrm>
            <a:off x="8874668" y="2153788"/>
            <a:ext cx="1425174" cy="1177992"/>
            <a:chOff x="2283511" y="4929272"/>
            <a:chExt cx="1885398" cy="1558395"/>
          </a:xfrm>
        </p:grpSpPr>
        <p:sp>
          <p:nvSpPr>
            <p:cNvPr id="4" name="사각형: 둥근 위쪽 모서리 129">
              <a:extLst>
                <a:ext uri="{FF2B5EF4-FFF2-40B4-BE49-F238E27FC236}">
                  <a16:creationId xmlns:a16="http://schemas.microsoft.com/office/drawing/2014/main" id="{7E54B50A-A90F-4EA4-8D73-F3F69B4F5543}"/>
                </a:ext>
              </a:extLst>
            </p:cNvPr>
            <p:cNvSpPr/>
            <p:nvPr/>
          </p:nvSpPr>
          <p:spPr>
            <a:xfrm>
              <a:off x="2288510" y="4929272"/>
              <a:ext cx="1875402" cy="291470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AI(</a:t>
              </a:r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인공지능</a:t>
              </a:r>
              <a:r>
                <a:rPr lang="en-US" altLang="ko-KR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)</a:t>
              </a:r>
              <a:endPara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41566C5B-C6C4-4F3C-84B4-ECE544066DA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511" y="5231267"/>
              <a:ext cx="1885398" cy="1256400"/>
            </a:xfrm>
            <a:prstGeom prst="rect">
              <a:avLst/>
            </a:prstGeom>
          </p:spPr>
        </p:pic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71796848-F9C5-47EF-98B2-1DF33878F68B}"/>
              </a:ext>
            </a:extLst>
          </p:cNvPr>
          <p:cNvGrpSpPr/>
          <p:nvPr/>
        </p:nvGrpSpPr>
        <p:grpSpPr>
          <a:xfrm>
            <a:off x="7204686" y="5291821"/>
            <a:ext cx="1427782" cy="1169387"/>
            <a:chOff x="4228862" y="4940656"/>
            <a:chExt cx="1888848" cy="1547011"/>
          </a:xfrm>
        </p:grpSpPr>
        <p:sp>
          <p:nvSpPr>
            <p:cNvPr id="8" name="사각형: 둥근 위쪽 모서리 148">
              <a:extLst>
                <a:ext uri="{FF2B5EF4-FFF2-40B4-BE49-F238E27FC236}">
                  <a16:creationId xmlns:a16="http://schemas.microsoft.com/office/drawing/2014/main" id="{3A40BE9F-6014-496C-8C2E-AFEF4D3EC119}"/>
                </a:ext>
              </a:extLst>
            </p:cNvPr>
            <p:cNvSpPr/>
            <p:nvPr/>
          </p:nvSpPr>
          <p:spPr>
            <a:xfrm>
              <a:off x="4242310" y="4940656"/>
              <a:ext cx="1875400" cy="291470"/>
            </a:xfrm>
            <a:prstGeom prst="round2SameRect">
              <a:avLst/>
            </a:prstGeom>
            <a:solidFill>
              <a:srgbClr val="7EBD36"/>
            </a:solidFill>
            <a:ln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원격강의</a:t>
              </a:r>
            </a:p>
          </p:txBody>
        </p: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E5755226-8B6B-4B76-A458-0E4B8C2CB8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862" y="5231267"/>
              <a:ext cx="1885398" cy="1256400"/>
            </a:xfrm>
            <a:prstGeom prst="rect">
              <a:avLst/>
            </a:prstGeom>
          </p:spPr>
        </p:pic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9E871473-B4B1-4E78-B205-AA2B90B1EE0A}"/>
              </a:ext>
            </a:extLst>
          </p:cNvPr>
          <p:cNvGrpSpPr/>
          <p:nvPr/>
        </p:nvGrpSpPr>
        <p:grpSpPr>
          <a:xfrm>
            <a:off x="10463591" y="2145156"/>
            <a:ext cx="1434295" cy="1186624"/>
            <a:chOff x="6181877" y="4921924"/>
            <a:chExt cx="1885398" cy="1559831"/>
          </a:xfrm>
        </p:grpSpPr>
        <p:sp>
          <p:nvSpPr>
            <p:cNvPr id="14" name="사각형: 둥근 위쪽 모서리 173">
              <a:extLst>
                <a:ext uri="{FF2B5EF4-FFF2-40B4-BE49-F238E27FC236}">
                  <a16:creationId xmlns:a16="http://schemas.microsoft.com/office/drawing/2014/main" id="{9DF3A3D9-8BEF-4C99-B037-07F8AA0A1A29}"/>
                </a:ext>
              </a:extLst>
            </p:cNvPr>
            <p:cNvSpPr/>
            <p:nvPr/>
          </p:nvSpPr>
          <p:spPr>
            <a:xfrm>
              <a:off x="6185327" y="4921924"/>
              <a:ext cx="1875400" cy="306166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각종안전 교육</a:t>
              </a:r>
            </a:p>
          </p:txBody>
        </p:sp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4E775857-04E9-4851-B306-E0AD72D88E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1877" y="5225355"/>
              <a:ext cx="1885398" cy="1256400"/>
            </a:xfrm>
            <a:prstGeom prst="rect">
              <a:avLst/>
            </a:prstGeom>
          </p:spPr>
        </p:pic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708311CD-AAB9-4EBD-B622-A3FC0611AD12}"/>
              </a:ext>
            </a:extLst>
          </p:cNvPr>
          <p:cNvGrpSpPr/>
          <p:nvPr/>
        </p:nvGrpSpPr>
        <p:grpSpPr>
          <a:xfrm>
            <a:off x="10463591" y="3717860"/>
            <a:ext cx="1425174" cy="1166983"/>
            <a:chOff x="8122249" y="4921679"/>
            <a:chExt cx="1885398" cy="1543832"/>
          </a:xfrm>
        </p:grpSpPr>
        <p:sp>
          <p:nvSpPr>
            <p:cNvPr id="12" name="사각형: 둥근 위쪽 모서리 169">
              <a:extLst>
                <a:ext uri="{FF2B5EF4-FFF2-40B4-BE49-F238E27FC236}">
                  <a16:creationId xmlns:a16="http://schemas.microsoft.com/office/drawing/2014/main" id="{CB69EE47-6E9B-47DD-BA21-C08132704843}"/>
                </a:ext>
              </a:extLst>
            </p:cNvPr>
            <p:cNvSpPr/>
            <p:nvPr/>
          </p:nvSpPr>
          <p:spPr>
            <a:xfrm>
              <a:off x="8128348" y="4921679"/>
              <a:ext cx="1875399" cy="291470"/>
            </a:xfrm>
            <a:prstGeom prst="round2Same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급식 및 영양교육</a:t>
              </a:r>
            </a:p>
          </p:txBody>
        </p:sp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28A4BC02-6FC6-4B9E-AAA0-0B880A29E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2249" y="5209111"/>
              <a:ext cx="1885398" cy="1256400"/>
            </a:xfrm>
            <a:prstGeom prst="rect">
              <a:avLst/>
            </a:prstGeom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313F7D2F-9F28-4AD5-978B-ABB83368199D}"/>
              </a:ext>
            </a:extLst>
          </p:cNvPr>
          <p:cNvGrpSpPr/>
          <p:nvPr/>
        </p:nvGrpSpPr>
        <p:grpSpPr>
          <a:xfrm>
            <a:off x="8838147" y="5284576"/>
            <a:ext cx="1425172" cy="1176632"/>
            <a:chOff x="10052623" y="4911398"/>
            <a:chExt cx="1885398" cy="1556597"/>
          </a:xfrm>
        </p:grpSpPr>
        <p:sp>
          <p:nvSpPr>
            <p:cNvPr id="11" name="사각형: 둥근 위쪽 모서리 171">
              <a:extLst>
                <a:ext uri="{FF2B5EF4-FFF2-40B4-BE49-F238E27FC236}">
                  <a16:creationId xmlns:a16="http://schemas.microsoft.com/office/drawing/2014/main" id="{65FF09DC-00E3-4357-84C4-B6C89F8ECB2E}"/>
                </a:ext>
              </a:extLst>
            </p:cNvPr>
            <p:cNvSpPr/>
            <p:nvPr/>
          </p:nvSpPr>
          <p:spPr>
            <a:xfrm>
              <a:off x="10062621" y="4911398"/>
              <a:ext cx="1875400" cy="291470"/>
            </a:xfrm>
            <a:prstGeom prst="round2SameRect">
              <a:avLst/>
            </a:prstGeom>
            <a:solidFill>
              <a:srgbClr val="7EBD36"/>
            </a:solidFill>
            <a:ln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다문화 교육</a:t>
              </a:r>
            </a:p>
          </p:txBody>
        </p:sp>
        <p:pic>
          <p:nvPicPr>
            <p:cNvPr id="23" name="그림 22">
              <a:extLst>
                <a:ext uri="{FF2B5EF4-FFF2-40B4-BE49-F238E27FC236}">
                  <a16:creationId xmlns:a16="http://schemas.microsoft.com/office/drawing/2014/main" id="{B74CA5F7-754A-4DFC-A4D0-C5CCF3EF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2623" y="5211595"/>
              <a:ext cx="1885398" cy="1256400"/>
            </a:xfrm>
            <a:prstGeom prst="rect">
              <a:avLst/>
            </a:prstGeom>
          </p:spPr>
        </p:pic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8E2C0B38-2179-40AF-97A9-3C6FCE803DDE}"/>
              </a:ext>
            </a:extLst>
          </p:cNvPr>
          <p:cNvSpPr txBox="1"/>
          <p:nvPr/>
        </p:nvSpPr>
        <p:spPr>
          <a:xfrm>
            <a:off x="0" y="2160372"/>
            <a:ext cx="5121915" cy="24574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50000"/>
              </a:lnSpc>
            </a:pP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교사 중심에서 학생 중심 교육환경으로 변화 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다문화 학생 증가 및 사회적 소수자를 위한 교육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배려 필요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학생의 정신과 육체 건강을 위해 급식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영약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상담 등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중요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>
              <a:lnSpc>
                <a:spcPct val="250000"/>
              </a:lnSpc>
            </a:pP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미세먼지 증가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각종 전염병 등으로 학생 보건교육 필요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532DAA8B-F416-4BFA-985B-E887B1FE4ED8}"/>
              </a:ext>
            </a:extLst>
          </p:cNvPr>
          <p:cNvGrpSpPr/>
          <p:nvPr/>
        </p:nvGrpSpPr>
        <p:grpSpPr>
          <a:xfrm>
            <a:off x="5627100" y="5276322"/>
            <a:ext cx="1417616" cy="1184886"/>
            <a:chOff x="4222431" y="3307756"/>
            <a:chExt cx="1875400" cy="1567516"/>
          </a:xfrm>
        </p:grpSpPr>
        <p:sp>
          <p:nvSpPr>
            <p:cNvPr id="9" name="사각형: 둥근 위쪽 모서리 146">
              <a:extLst>
                <a:ext uri="{FF2B5EF4-FFF2-40B4-BE49-F238E27FC236}">
                  <a16:creationId xmlns:a16="http://schemas.microsoft.com/office/drawing/2014/main" id="{C7631A8F-C8C2-4E58-923B-8E24DC19F32E}"/>
                </a:ext>
              </a:extLst>
            </p:cNvPr>
            <p:cNvSpPr/>
            <p:nvPr/>
          </p:nvSpPr>
          <p:spPr>
            <a:xfrm>
              <a:off x="4222431" y="3307756"/>
              <a:ext cx="1875400" cy="306166"/>
            </a:xfrm>
            <a:prstGeom prst="round2SameRect">
              <a:avLst/>
            </a:prstGeom>
            <a:solidFill>
              <a:srgbClr val="7EBD36"/>
            </a:solidFill>
            <a:ln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900" err="1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빅테이터를</a:t>
              </a:r>
              <a:r>
                <a:rPr lang="ko-KR" altLang="en-US" sz="9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통한 정보처리</a:t>
              </a:r>
            </a:p>
          </p:txBody>
        </p:sp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E926465D-002D-4786-8062-4F6987473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754" y="3618872"/>
              <a:ext cx="1826753" cy="1256400"/>
            </a:xfrm>
            <a:prstGeom prst="rect">
              <a:avLst/>
            </a:prstGeom>
          </p:spPr>
        </p:pic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94880F72-7E86-4B33-9BF9-61879BB0039C}"/>
              </a:ext>
            </a:extLst>
          </p:cNvPr>
          <p:cNvGrpSpPr/>
          <p:nvPr/>
        </p:nvGrpSpPr>
        <p:grpSpPr>
          <a:xfrm>
            <a:off x="7196514" y="3429001"/>
            <a:ext cx="3099549" cy="1924328"/>
            <a:chOff x="4750246" y="3314920"/>
            <a:chExt cx="3762189" cy="1756395"/>
          </a:xfrm>
        </p:grpSpPr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1D1393D2-D1D2-4421-9C0A-37E75EFC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0246" y="3314920"/>
              <a:ext cx="1882678" cy="1553586"/>
            </a:xfrm>
            <a:prstGeom prst="rect">
              <a:avLst/>
            </a:prstGeom>
          </p:spPr>
        </p:pic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F598D980-B14B-452F-8C43-B7863830D60E}"/>
                </a:ext>
              </a:extLst>
            </p:cNvPr>
            <p:cNvSpPr/>
            <p:nvPr/>
          </p:nvSpPr>
          <p:spPr>
            <a:xfrm>
              <a:off x="4750246" y="3314921"/>
              <a:ext cx="3762189" cy="155358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lnSpc>
                  <a:spcPct val="120000"/>
                </a:lnSpc>
              </a:pPr>
              <a:endParaRPr lang="ko-KR" altLang="en-US" sz="1000" spc="-11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687897" y="3329626"/>
              <a:ext cx="1824538" cy="17416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lnSpc>
                  <a:spcPct val="120000"/>
                </a:lnSpc>
              </a:pPr>
              <a:r>
                <a:rPr lang="ko-KR" altLang="en-US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교사는 시대의 변화를 읽고 새로운 교육 방향을 제시해야 </a:t>
              </a:r>
              <a:r>
                <a:rPr lang="en-US" altLang="ko-KR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합니다</a:t>
              </a:r>
              <a:r>
                <a:rPr lang="en-US" altLang="ko-KR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 </a:t>
              </a:r>
              <a:r>
                <a:rPr lang="ko-KR" altLang="en-US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교사는 </a:t>
              </a:r>
              <a:r>
                <a:rPr lang="ko-KR" altLang="en-US" sz="1000" spc="-110" err="1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티칭의</a:t>
              </a:r>
              <a:r>
                <a:rPr lang="ko-KR" altLang="en-US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주도자가 아니라 </a:t>
              </a:r>
              <a:r>
                <a:rPr lang="en-US" altLang="ko-KR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코칭을 통하여 학생의 자기주도성을  조력할 수 있는 역량이 필요합니다</a:t>
              </a:r>
              <a:r>
                <a:rPr lang="en-US" altLang="ko-KR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 </a:t>
              </a:r>
              <a:r>
                <a:rPr lang="ko-KR" altLang="en-US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그리고 삶의 모범이 될 만한 인성은</a:t>
              </a:r>
              <a:r>
                <a:rPr lang="en-US" altLang="ko-KR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필수적입니다</a:t>
              </a:r>
              <a:r>
                <a:rPr lang="en-US" altLang="ko-KR" sz="1000" spc="-11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 </a:t>
              </a:r>
              <a:endParaRPr lang="ko-KR" altLang="en-US" sz="1000" spc="-11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endParaRPr lang="ko-KR" altLang="en-US" sz="1000"/>
            </a:p>
          </p:txBody>
        </p:sp>
      </p:grpSp>
      <p:sp>
        <p:nvSpPr>
          <p:cNvPr id="31" name="직사각형 30"/>
          <p:cNvSpPr/>
          <p:nvPr/>
        </p:nvSpPr>
        <p:spPr>
          <a:xfrm>
            <a:off x="2191817" y="1322383"/>
            <a:ext cx="8972550" cy="593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학교교육환경 이해하기  </a:t>
            </a:r>
            <a:r>
              <a:rPr lang="ko-KR" altLang="en-US" sz="2300">
                <a:solidFill>
                  <a:srgbClr val="FFFF0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2300">
                <a:solidFill>
                  <a:srgbClr val="FFFF00"/>
                </a:solidFill>
                <a:latin typeface="나눔스퀘어 Bold" pitchFamily="50" charset="-127"/>
                <a:ea typeface="나눔스퀘어 Bold" pitchFamily="50" charset="-127"/>
              </a:rPr>
              <a:t>2.</a:t>
            </a:r>
            <a:r>
              <a:rPr lang="ko-KR" altLang="en-US" sz="2300">
                <a:solidFill>
                  <a:srgbClr val="FFFF00"/>
                </a:solidFill>
                <a:latin typeface="나눔스퀘어 Bold" pitchFamily="50" charset="-127"/>
                <a:ea typeface="나눔스퀘어 Bold" pitchFamily="50" charset="-127"/>
              </a:rPr>
              <a:t>업무영역확대</a:t>
            </a:r>
            <a:endParaRPr lang="en-US" altLang="ko-KR" sz="2300">
              <a:solidFill>
                <a:srgbClr val="FFFF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574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2191817" y="239401"/>
            <a:ext cx="68836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800">
                <a:solidFill>
                  <a:schemeClr val="tx1">
                    <a:lumMod val="85000"/>
                    <a:lumOff val="15000"/>
                  </a:schemeClr>
                </a:solidFill>
                <a:latin typeface="배스킨라빈스 R" pitchFamily="18" charset="-127"/>
                <a:ea typeface="배스킨라빈스 R" pitchFamily="18" charset="-127"/>
              </a:rPr>
              <a:t>학부모와 함께하는 행복 학교 만들기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22F4E15A-49D8-4193-BD61-0A6A36566AD8}"/>
              </a:ext>
            </a:extLst>
          </p:cNvPr>
          <p:cNvGrpSpPr/>
          <p:nvPr/>
        </p:nvGrpSpPr>
        <p:grpSpPr>
          <a:xfrm>
            <a:off x="1014236" y="3163339"/>
            <a:ext cx="1480577" cy="1225638"/>
            <a:chOff x="340494" y="2675562"/>
            <a:chExt cx="1885398" cy="1560753"/>
          </a:xfrm>
        </p:grpSpPr>
        <p:sp>
          <p:nvSpPr>
            <p:cNvPr id="33" name="사각형: 둥근 위쪽 모서리 118">
              <a:extLst>
                <a:ext uri="{FF2B5EF4-FFF2-40B4-BE49-F238E27FC236}">
                  <a16:creationId xmlns:a16="http://schemas.microsoft.com/office/drawing/2014/main" id="{8088A376-38F4-464A-9A5A-BE5901540051}"/>
                </a:ext>
              </a:extLst>
            </p:cNvPr>
            <p:cNvSpPr/>
            <p:nvPr/>
          </p:nvSpPr>
          <p:spPr>
            <a:xfrm>
              <a:off x="345493" y="2675562"/>
              <a:ext cx="1875400" cy="306166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타인 배려 부족</a:t>
              </a:r>
            </a:p>
          </p:txBody>
        </p:sp>
        <p:pic>
          <p:nvPicPr>
            <p:cNvPr id="42" name="그림 41">
              <a:extLst>
                <a:ext uri="{FF2B5EF4-FFF2-40B4-BE49-F238E27FC236}">
                  <a16:creationId xmlns:a16="http://schemas.microsoft.com/office/drawing/2014/main" id="{4D7A96B5-ED77-44C4-A91E-CB23D9DF42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94" y="2979915"/>
              <a:ext cx="1885398" cy="1256400"/>
            </a:xfrm>
            <a:prstGeom prst="rect">
              <a:avLst/>
            </a:prstGeom>
          </p:spPr>
        </p:pic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B82BD830-9CB3-400D-8319-420C7F1B2B76}"/>
              </a:ext>
            </a:extLst>
          </p:cNvPr>
          <p:cNvGrpSpPr/>
          <p:nvPr/>
        </p:nvGrpSpPr>
        <p:grpSpPr>
          <a:xfrm>
            <a:off x="2732323" y="2441772"/>
            <a:ext cx="1564458" cy="1225638"/>
            <a:chOff x="2273963" y="2675562"/>
            <a:chExt cx="1885400" cy="1560753"/>
          </a:xfrm>
        </p:grpSpPr>
        <p:sp>
          <p:nvSpPr>
            <p:cNvPr id="34" name="사각형: 둥근 위쪽 모서리 119">
              <a:extLst>
                <a:ext uri="{FF2B5EF4-FFF2-40B4-BE49-F238E27FC236}">
                  <a16:creationId xmlns:a16="http://schemas.microsoft.com/office/drawing/2014/main" id="{62883C81-BDF7-4FCF-A934-378F8D4F4784}"/>
                </a:ext>
              </a:extLst>
            </p:cNvPr>
            <p:cNvSpPr/>
            <p:nvPr/>
          </p:nvSpPr>
          <p:spPr>
            <a:xfrm>
              <a:off x="2283963" y="2675562"/>
              <a:ext cx="1875400" cy="306166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폭력적인 학생들</a:t>
              </a:r>
            </a:p>
          </p:txBody>
        </p:sp>
        <p:pic>
          <p:nvPicPr>
            <p:cNvPr id="43" name="그림 42">
              <a:extLst>
                <a:ext uri="{FF2B5EF4-FFF2-40B4-BE49-F238E27FC236}">
                  <a16:creationId xmlns:a16="http://schemas.microsoft.com/office/drawing/2014/main" id="{B3575473-97C1-4C17-8C64-3EB89F2FB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963" y="2979915"/>
              <a:ext cx="1885398" cy="1256400"/>
            </a:xfrm>
            <a:prstGeom prst="rect">
              <a:avLst/>
            </a:prstGeom>
          </p:spPr>
        </p:pic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7AB631F-E250-493D-BB96-3C57AA7DEA71}"/>
              </a:ext>
            </a:extLst>
          </p:cNvPr>
          <p:cNvGrpSpPr/>
          <p:nvPr/>
        </p:nvGrpSpPr>
        <p:grpSpPr>
          <a:xfrm>
            <a:off x="1017160" y="4566091"/>
            <a:ext cx="1480577" cy="1219204"/>
            <a:chOff x="340494" y="4497962"/>
            <a:chExt cx="1885398" cy="1552560"/>
          </a:xfrm>
        </p:grpSpPr>
        <p:sp>
          <p:nvSpPr>
            <p:cNvPr id="32" name="사각형: 둥근 위쪽 모서리 117">
              <a:extLst>
                <a:ext uri="{FF2B5EF4-FFF2-40B4-BE49-F238E27FC236}">
                  <a16:creationId xmlns:a16="http://schemas.microsoft.com/office/drawing/2014/main" id="{4A0AAC4B-5927-4BFF-B11D-E138B8C9B5B6}"/>
                </a:ext>
              </a:extLst>
            </p:cNvPr>
            <p:cNvSpPr/>
            <p:nvPr/>
          </p:nvSpPr>
          <p:spPr>
            <a:xfrm>
              <a:off x="345493" y="4497962"/>
              <a:ext cx="1875400" cy="291470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생활지도 거부</a:t>
              </a:r>
            </a:p>
          </p:txBody>
        </p:sp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7476C497-7AA8-4237-BEC7-68FAC52C3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94" y="4794122"/>
              <a:ext cx="1885398" cy="1256400"/>
            </a:xfrm>
            <a:prstGeom prst="rect">
              <a:avLst/>
            </a:prstGeom>
          </p:spPr>
        </p:pic>
      </p:grpSp>
      <p:grpSp>
        <p:nvGrpSpPr>
          <p:cNvPr id="4" name="그룹 3">
            <a:extLst>
              <a:ext uri="{FF2B5EF4-FFF2-40B4-BE49-F238E27FC236}">
                <a16:creationId xmlns:a16="http://schemas.microsoft.com/office/drawing/2014/main" id="{285A4833-2FC8-4926-AF8E-B5C6387E8B69}"/>
              </a:ext>
            </a:extLst>
          </p:cNvPr>
          <p:cNvGrpSpPr/>
          <p:nvPr/>
        </p:nvGrpSpPr>
        <p:grpSpPr>
          <a:xfrm>
            <a:off x="2732322" y="3844524"/>
            <a:ext cx="1564459" cy="1219204"/>
            <a:chOff x="2273963" y="4497962"/>
            <a:chExt cx="1885398" cy="1552560"/>
          </a:xfrm>
        </p:grpSpPr>
        <p:sp>
          <p:nvSpPr>
            <p:cNvPr id="31" name="사각형: 둥근 위쪽 모서리 116">
              <a:extLst>
                <a:ext uri="{FF2B5EF4-FFF2-40B4-BE49-F238E27FC236}">
                  <a16:creationId xmlns:a16="http://schemas.microsoft.com/office/drawing/2014/main" id="{3430018A-C158-4888-ABDF-E321BF641341}"/>
                </a:ext>
              </a:extLst>
            </p:cNvPr>
            <p:cNvSpPr/>
            <p:nvPr/>
          </p:nvSpPr>
          <p:spPr>
            <a:xfrm>
              <a:off x="2283961" y="4497962"/>
              <a:ext cx="1875400" cy="291470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분노 조절장애</a:t>
              </a:r>
            </a:p>
          </p:txBody>
        </p:sp>
        <p:pic>
          <p:nvPicPr>
            <p:cNvPr id="47" name="그림 46">
              <a:extLst>
                <a:ext uri="{FF2B5EF4-FFF2-40B4-BE49-F238E27FC236}">
                  <a16:creationId xmlns:a16="http://schemas.microsoft.com/office/drawing/2014/main" id="{A7F5D0D0-B34D-4439-8F4B-9A0BCB78A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3963" y="4794122"/>
              <a:ext cx="1885398" cy="1256400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0840E1D-7ED3-4507-9A1D-83B18FE8FAFE}"/>
              </a:ext>
            </a:extLst>
          </p:cNvPr>
          <p:cNvGrpSpPr/>
          <p:nvPr/>
        </p:nvGrpSpPr>
        <p:grpSpPr>
          <a:xfrm>
            <a:off x="8455133" y="2441773"/>
            <a:ext cx="1480577" cy="1225637"/>
            <a:chOff x="8165217" y="2675563"/>
            <a:chExt cx="1885398" cy="1560752"/>
          </a:xfrm>
        </p:grpSpPr>
        <p:sp>
          <p:nvSpPr>
            <p:cNvPr id="36" name="사각형: 둥근 위쪽 모서리 121">
              <a:extLst>
                <a:ext uri="{FF2B5EF4-FFF2-40B4-BE49-F238E27FC236}">
                  <a16:creationId xmlns:a16="http://schemas.microsoft.com/office/drawing/2014/main" id="{54F087A7-55CF-4CBB-AE19-2CAC453F36B8}"/>
                </a:ext>
              </a:extLst>
            </p:cNvPr>
            <p:cNvSpPr/>
            <p:nvPr/>
          </p:nvSpPr>
          <p:spPr>
            <a:xfrm>
              <a:off x="8170217" y="2675563"/>
              <a:ext cx="1875400" cy="306166"/>
            </a:xfrm>
            <a:prstGeom prst="round2SameRect">
              <a:avLst/>
            </a:prstGeom>
            <a:solidFill>
              <a:srgbClr val="92D050"/>
            </a:solidFill>
            <a:ln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사이버 폭력</a:t>
              </a:r>
            </a:p>
          </p:txBody>
        </p:sp>
        <p:pic>
          <p:nvPicPr>
            <p:cNvPr id="44" name="그림 43">
              <a:extLst>
                <a:ext uri="{FF2B5EF4-FFF2-40B4-BE49-F238E27FC236}">
                  <a16:creationId xmlns:a16="http://schemas.microsoft.com/office/drawing/2014/main" id="{A6BE79A6-DB2A-46F8-9D8C-5A3E4759A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65217" y="2979915"/>
              <a:ext cx="1885398" cy="1256400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1EBEA06B-CF59-4988-A3F0-9154C9150A1A}"/>
              </a:ext>
            </a:extLst>
          </p:cNvPr>
          <p:cNvGrpSpPr/>
          <p:nvPr/>
        </p:nvGrpSpPr>
        <p:grpSpPr>
          <a:xfrm>
            <a:off x="10255382" y="3054591"/>
            <a:ext cx="1480578" cy="1225637"/>
            <a:chOff x="10098686" y="2675563"/>
            <a:chExt cx="1885399" cy="1560752"/>
          </a:xfrm>
        </p:grpSpPr>
        <p:sp>
          <p:nvSpPr>
            <p:cNvPr id="37" name="사각형: 둥근 위쪽 모서리 122">
              <a:extLst>
                <a:ext uri="{FF2B5EF4-FFF2-40B4-BE49-F238E27FC236}">
                  <a16:creationId xmlns:a16="http://schemas.microsoft.com/office/drawing/2014/main" id="{E89CF8C7-E425-4489-947B-8C5AFC87BEFE}"/>
                </a:ext>
              </a:extLst>
            </p:cNvPr>
            <p:cNvSpPr/>
            <p:nvPr/>
          </p:nvSpPr>
          <p:spPr>
            <a:xfrm>
              <a:off x="10108685" y="2675563"/>
              <a:ext cx="1875400" cy="306166"/>
            </a:xfrm>
            <a:prstGeom prst="round2SameRect">
              <a:avLst/>
            </a:prstGeom>
            <a:solidFill>
              <a:srgbClr val="92D050"/>
            </a:solidFill>
            <a:ln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ADHD</a:t>
              </a:r>
              <a:endPara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pic>
          <p:nvPicPr>
            <p:cNvPr id="46" name="그림 45">
              <a:extLst>
                <a:ext uri="{FF2B5EF4-FFF2-40B4-BE49-F238E27FC236}">
                  <a16:creationId xmlns:a16="http://schemas.microsoft.com/office/drawing/2014/main" id="{E90F7217-2109-42FE-A271-BB2312BA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98686" y="2979915"/>
              <a:ext cx="1885398" cy="1256400"/>
            </a:xfrm>
            <a:prstGeom prst="rect">
              <a:avLst/>
            </a:prstGeom>
          </p:spPr>
        </p:pic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8390D08F-87F8-49B5-9B09-CCFB4024F944}"/>
              </a:ext>
            </a:extLst>
          </p:cNvPr>
          <p:cNvGrpSpPr/>
          <p:nvPr/>
        </p:nvGrpSpPr>
        <p:grpSpPr>
          <a:xfrm>
            <a:off x="8418093" y="3844524"/>
            <a:ext cx="1480577" cy="1219204"/>
            <a:chOff x="8180098" y="4497962"/>
            <a:chExt cx="1885398" cy="1552560"/>
          </a:xfrm>
        </p:grpSpPr>
        <p:sp>
          <p:nvSpPr>
            <p:cNvPr id="35" name="사각형: 둥근 위쪽 모서리 120">
              <a:extLst>
                <a:ext uri="{FF2B5EF4-FFF2-40B4-BE49-F238E27FC236}">
                  <a16:creationId xmlns:a16="http://schemas.microsoft.com/office/drawing/2014/main" id="{0ABF7D64-3448-4794-B145-EB05F888C500}"/>
                </a:ext>
              </a:extLst>
            </p:cNvPr>
            <p:cNvSpPr/>
            <p:nvPr/>
          </p:nvSpPr>
          <p:spPr>
            <a:xfrm>
              <a:off x="8190096" y="4497962"/>
              <a:ext cx="1875400" cy="291470"/>
            </a:xfrm>
            <a:prstGeom prst="round2SameRect">
              <a:avLst/>
            </a:prstGeom>
            <a:solidFill>
              <a:srgbClr val="92D050"/>
            </a:solidFill>
            <a:ln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입시교육</a:t>
              </a:r>
            </a:p>
          </p:txBody>
        </p:sp>
        <p:pic>
          <p:nvPicPr>
            <p:cNvPr id="48" name="그림 47">
              <a:extLst>
                <a:ext uri="{FF2B5EF4-FFF2-40B4-BE49-F238E27FC236}">
                  <a16:creationId xmlns:a16="http://schemas.microsoft.com/office/drawing/2014/main" id="{E5D9F319-942B-4686-8179-C67AEBF63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0098" y="4794122"/>
              <a:ext cx="1885398" cy="1256400"/>
            </a:xfrm>
            <a:prstGeom prst="rect">
              <a:avLst/>
            </a:prstGeom>
          </p:spPr>
        </p:pic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CA0D760C-935B-43EF-B6B8-D1C9B7D83497}"/>
              </a:ext>
            </a:extLst>
          </p:cNvPr>
          <p:cNvGrpSpPr/>
          <p:nvPr/>
        </p:nvGrpSpPr>
        <p:grpSpPr>
          <a:xfrm>
            <a:off x="10255381" y="4449484"/>
            <a:ext cx="1480578" cy="1227062"/>
            <a:chOff x="10133113" y="4479230"/>
            <a:chExt cx="1885398" cy="1562566"/>
          </a:xfrm>
        </p:grpSpPr>
        <p:sp>
          <p:nvSpPr>
            <p:cNvPr id="41" name="사각형: 둥근 위쪽 모서리 126">
              <a:extLst>
                <a:ext uri="{FF2B5EF4-FFF2-40B4-BE49-F238E27FC236}">
                  <a16:creationId xmlns:a16="http://schemas.microsoft.com/office/drawing/2014/main" id="{2ACBDD1C-0E6B-4DBB-BA5F-D0B62EB864AB}"/>
                </a:ext>
              </a:extLst>
            </p:cNvPr>
            <p:cNvSpPr/>
            <p:nvPr/>
          </p:nvSpPr>
          <p:spPr>
            <a:xfrm>
              <a:off x="10133113" y="4479230"/>
              <a:ext cx="1875400" cy="306166"/>
            </a:xfrm>
            <a:prstGeom prst="round2SameRect">
              <a:avLst/>
            </a:prstGeom>
            <a:solidFill>
              <a:srgbClr val="92D050"/>
            </a:solidFill>
            <a:ln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사회성 부족</a:t>
              </a:r>
            </a:p>
          </p:txBody>
        </p:sp>
        <p:pic>
          <p:nvPicPr>
            <p:cNvPr id="49" name="그림 48">
              <a:extLst>
                <a:ext uri="{FF2B5EF4-FFF2-40B4-BE49-F238E27FC236}">
                  <a16:creationId xmlns:a16="http://schemas.microsoft.com/office/drawing/2014/main" id="{8E38F8F6-A3B5-40B8-B533-BE0788357D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3113" y="4785396"/>
              <a:ext cx="1885398" cy="1256400"/>
            </a:xfrm>
            <a:prstGeom prst="rect">
              <a:avLst/>
            </a:prstGeom>
          </p:spPr>
        </p:pic>
      </p:grpSp>
      <p:grpSp>
        <p:nvGrpSpPr>
          <p:cNvPr id="5" name="그룹 4">
            <a:extLst>
              <a:ext uri="{FF2B5EF4-FFF2-40B4-BE49-F238E27FC236}">
                <a16:creationId xmlns:a16="http://schemas.microsoft.com/office/drawing/2014/main" id="{F85091E3-E9E6-4DA6-82FD-2238072801FA}"/>
              </a:ext>
            </a:extLst>
          </p:cNvPr>
          <p:cNvGrpSpPr/>
          <p:nvPr/>
        </p:nvGrpSpPr>
        <p:grpSpPr>
          <a:xfrm>
            <a:off x="2728875" y="5235734"/>
            <a:ext cx="1571826" cy="1222371"/>
            <a:chOff x="4292472" y="4493929"/>
            <a:chExt cx="1889788" cy="1556593"/>
          </a:xfrm>
        </p:grpSpPr>
        <p:sp>
          <p:nvSpPr>
            <p:cNvPr id="39" name="사각형: 둥근 위쪽 모서리 124">
              <a:extLst>
                <a:ext uri="{FF2B5EF4-FFF2-40B4-BE49-F238E27FC236}">
                  <a16:creationId xmlns:a16="http://schemas.microsoft.com/office/drawing/2014/main" id="{E8A9F974-41CA-4743-ACD9-20C112A90C27}"/>
                </a:ext>
              </a:extLst>
            </p:cNvPr>
            <p:cNvSpPr/>
            <p:nvPr/>
          </p:nvSpPr>
          <p:spPr>
            <a:xfrm>
              <a:off x="4292472" y="4493929"/>
              <a:ext cx="1875400" cy="291470"/>
            </a:xfrm>
            <a:prstGeom prst="round2SameRect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학업중단 학생 증가</a:t>
              </a:r>
            </a:p>
          </p:txBody>
        </p:sp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99889D0E-6D1A-422A-84D3-D88E12FD3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6862" y="4794122"/>
              <a:ext cx="1885398" cy="1256400"/>
            </a:xfrm>
            <a:prstGeom prst="rect">
              <a:avLst/>
            </a:prstGeom>
          </p:spPr>
        </p:pic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FF8FD58-84C3-47FB-ABD7-6C87B75EF6CB}"/>
              </a:ext>
            </a:extLst>
          </p:cNvPr>
          <p:cNvGrpSpPr/>
          <p:nvPr/>
        </p:nvGrpSpPr>
        <p:grpSpPr>
          <a:xfrm>
            <a:off x="8418094" y="5235734"/>
            <a:ext cx="1480576" cy="1225558"/>
            <a:chOff x="6221750" y="4483650"/>
            <a:chExt cx="1885398" cy="1560652"/>
          </a:xfrm>
        </p:grpSpPr>
        <p:sp>
          <p:nvSpPr>
            <p:cNvPr id="38" name="사각형: 둥근 위쪽 모서리 123">
              <a:extLst>
                <a:ext uri="{FF2B5EF4-FFF2-40B4-BE49-F238E27FC236}">
                  <a16:creationId xmlns:a16="http://schemas.microsoft.com/office/drawing/2014/main" id="{C43561A0-A7C6-43B2-835C-641D4FED88AA}"/>
                </a:ext>
              </a:extLst>
            </p:cNvPr>
            <p:cNvSpPr/>
            <p:nvPr/>
          </p:nvSpPr>
          <p:spPr>
            <a:xfrm>
              <a:off x="6226749" y="4483650"/>
              <a:ext cx="1875400" cy="291470"/>
            </a:xfrm>
            <a:prstGeom prst="round2SameRect">
              <a:avLst/>
            </a:prstGeom>
            <a:solidFill>
              <a:srgbClr val="92D050"/>
            </a:solidFill>
            <a:ln>
              <a:solidFill>
                <a:srgbClr val="7EBD3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자해 증가</a:t>
              </a:r>
            </a:p>
          </p:txBody>
        </p:sp>
        <p:pic>
          <p:nvPicPr>
            <p:cNvPr id="51" name="그림 50">
              <a:extLst>
                <a:ext uri="{FF2B5EF4-FFF2-40B4-BE49-F238E27FC236}">
                  <a16:creationId xmlns:a16="http://schemas.microsoft.com/office/drawing/2014/main" id="{F259C844-25A9-4708-A3CC-83DAE4E20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1750" y="4787902"/>
              <a:ext cx="1885398" cy="1256400"/>
            </a:xfrm>
            <a:prstGeom prst="rect">
              <a:avLst/>
            </a:prstGeom>
          </p:spPr>
        </p:pic>
      </p:grp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B9965327-DB8E-41AC-ABA5-FD9BAE25694D}"/>
              </a:ext>
            </a:extLst>
          </p:cNvPr>
          <p:cNvGrpSpPr/>
          <p:nvPr/>
        </p:nvGrpSpPr>
        <p:grpSpPr>
          <a:xfrm>
            <a:off x="4424610" y="2441771"/>
            <a:ext cx="3798770" cy="4016333"/>
            <a:chOff x="4514268" y="3262288"/>
            <a:chExt cx="2875577" cy="2723897"/>
          </a:xfrm>
        </p:grpSpPr>
        <p:pic>
          <p:nvPicPr>
            <p:cNvPr id="52" name="그림 51">
              <a:extLst>
                <a:ext uri="{FF2B5EF4-FFF2-40B4-BE49-F238E27FC236}">
                  <a16:creationId xmlns:a16="http://schemas.microsoft.com/office/drawing/2014/main" id="{892AFC7F-5747-411D-8BC9-3366C760C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14268" y="3490972"/>
              <a:ext cx="2816679" cy="1678986"/>
            </a:xfrm>
            <a:prstGeom prst="rect">
              <a:avLst/>
            </a:prstGeom>
          </p:spPr>
        </p:pic>
        <p:sp>
          <p:nvSpPr>
            <p:cNvPr id="40" name="직사각형 39">
              <a:extLst>
                <a:ext uri="{FF2B5EF4-FFF2-40B4-BE49-F238E27FC236}">
                  <a16:creationId xmlns:a16="http://schemas.microsoft.com/office/drawing/2014/main" id="{6FABA477-A143-4B8E-9E57-B9F3D3FC8C1D}"/>
                </a:ext>
              </a:extLst>
            </p:cNvPr>
            <p:cNvSpPr/>
            <p:nvPr/>
          </p:nvSpPr>
          <p:spPr>
            <a:xfrm>
              <a:off x="4626768" y="3262288"/>
              <a:ext cx="2704179" cy="2723897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ko-KR" altLang="en-US" sz="10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626764" y="5159182"/>
              <a:ext cx="2763081" cy="793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/>
              <a:endParaRPr lang="en-US" altLang="ko-KR" sz="10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pPr fontAlgn="base"/>
              <a:r>
                <a:rPr lang="ko-KR" altLang="en-US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학생들의 다양한 특성으로</a:t>
              </a:r>
              <a:r>
                <a:rPr lang="en-US" altLang="ko-KR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개별적인 교육은 쉽지 않고</a:t>
              </a:r>
              <a:r>
                <a:rPr lang="en-US" altLang="ko-KR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,</a:t>
              </a:r>
              <a:r>
                <a:rPr lang="ko-KR" altLang="en-US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부족한 타인 배려와 폭력적인</a:t>
              </a:r>
              <a:r>
                <a:rPr lang="en-US" altLang="ko-KR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환경에서 학생의 비행은</a:t>
              </a:r>
              <a:r>
                <a:rPr lang="en-US" altLang="ko-KR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점점 은밀하게 이루어지고 있습니다</a:t>
              </a:r>
              <a:r>
                <a:rPr lang="en-US" altLang="ko-KR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</a:t>
              </a:r>
            </a:p>
            <a:p>
              <a:pPr fontAlgn="base"/>
              <a:r>
                <a:rPr lang="ko-KR" altLang="en-US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학생을 보호하고 지켜줘야 할</a:t>
              </a:r>
              <a:r>
                <a:rPr lang="en-US" altLang="ko-KR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교사의</a:t>
              </a:r>
              <a:r>
                <a:rPr lang="en-US" altLang="ko-KR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역할은 여러 이유로</a:t>
              </a:r>
              <a:r>
                <a:rPr lang="en-US" altLang="ko-KR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 </a:t>
              </a:r>
              <a:r>
                <a:rPr lang="ko-KR" altLang="en-US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막혀 있어 아쉽습니다</a:t>
              </a:r>
              <a:r>
                <a:rPr lang="en-US" altLang="ko-KR" sz="100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. </a:t>
              </a:r>
              <a:endParaRPr lang="ko-KR" altLang="en-US" sz="1000">
                <a:latin typeface="나눔스퀘어 Bold" panose="020B0600000101010101" pitchFamily="50" charset="-127"/>
                <a:ea typeface="나눔스퀘어 Bold" panose="020B0600000101010101" pitchFamily="50" charset="-127"/>
              </a:endParaRPr>
            </a:p>
            <a:p>
              <a:endParaRPr lang="ko-KR" altLang="en-US" sz="1000"/>
            </a:p>
          </p:txBody>
        </p:sp>
      </p:grpSp>
      <p:sp>
        <p:nvSpPr>
          <p:cNvPr id="55" name="직사각형 54"/>
          <p:cNvSpPr/>
          <p:nvPr/>
        </p:nvSpPr>
        <p:spPr>
          <a:xfrm>
            <a:off x="2191817" y="1322383"/>
            <a:ext cx="9738926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학교교육환경 이해하기  </a:t>
            </a:r>
            <a:r>
              <a:rPr lang="ko-KR" altLang="en-US" sz="2300">
                <a:solidFill>
                  <a:srgbClr val="FFFF00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2300">
                <a:solidFill>
                  <a:srgbClr val="FFFF00"/>
                </a:solidFill>
                <a:latin typeface="나눔스퀘어 Bold" pitchFamily="50" charset="-127"/>
                <a:ea typeface="나눔스퀘어 Bold" pitchFamily="50" charset="-127"/>
              </a:rPr>
              <a:t>3. </a:t>
            </a:r>
            <a:r>
              <a:rPr lang="ko-KR" altLang="en-US" sz="2300">
                <a:solidFill>
                  <a:srgbClr val="FFFF00"/>
                </a:solidFill>
                <a:latin typeface="나눔스퀘어 Bold" pitchFamily="50" charset="-127"/>
                <a:ea typeface="나눔스퀘어 Bold" pitchFamily="50" charset="-127"/>
              </a:rPr>
              <a:t>학생 특성 이해 및 생활지도 업무의 어려움</a:t>
            </a:r>
            <a:endParaRPr lang="en-US" altLang="ko-KR" sz="2300">
              <a:solidFill>
                <a:srgbClr val="FFFF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20534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17" y="239401"/>
            <a:ext cx="68836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800">
                <a:solidFill>
                  <a:schemeClr val="tx1">
                    <a:lumMod val="85000"/>
                    <a:lumOff val="15000"/>
                  </a:schemeClr>
                </a:solidFill>
                <a:latin typeface="배스킨라빈스 R" pitchFamily="18" charset="-127"/>
                <a:ea typeface="배스킨라빈스 R" pitchFamily="18" charset="-127"/>
              </a:rPr>
              <a:t>학부모와 함께하는 행복 학교 만들기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F8B933-90F5-46F8-96E9-9EF1554C95CC}"/>
              </a:ext>
            </a:extLst>
          </p:cNvPr>
          <p:cNvSpPr txBox="1"/>
          <p:nvPr/>
        </p:nvSpPr>
        <p:spPr>
          <a:xfrm>
            <a:off x="793820" y="2954798"/>
            <a:ext cx="60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FE96BC-8C83-44FD-AD5D-7E4CF2A74FA0}"/>
              </a:ext>
            </a:extLst>
          </p:cNvPr>
          <p:cNvSpPr txBox="1"/>
          <p:nvPr/>
        </p:nvSpPr>
        <p:spPr>
          <a:xfrm>
            <a:off x="793820" y="4228927"/>
            <a:ext cx="53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51D546-5C2B-4C52-A3BB-1419B2D6784E}"/>
              </a:ext>
            </a:extLst>
          </p:cNvPr>
          <p:cNvSpPr txBox="1"/>
          <p:nvPr/>
        </p:nvSpPr>
        <p:spPr>
          <a:xfrm>
            <a:off x="1441892" y="2948725"/>
            <a:ext cx="101414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ko-KR" altLang="en-US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 자녀가 학교 놀이기구에서 떨어져 부상을 입었습니다</a:t>
            </a:r>
            <a:r>
              <a:rPr lang="en-US" altLang="ko-KR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치료절차 및 출결</a:t>
            </a:r>
            <a:r>
              <a:rPr lang="en-US" altLang="ko-KR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그리고 보상 관계에 대하여 담임 선생님에게 문의를 드리고 싶은데 어떻게 말씀드려야 할까요</a:t>
            </a:r>
            <a:r>
              <a:rPr lang="en-US" altLang="ko-KR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20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3D64E73-9514-4A4D-8253-41A433DAC952}"/>
              </a:ext>
            </a:extLst>
          </p:cNvPr>
          <p:cNvSpPr txBox="1"/>
          <p:nvPr/>
        </p:nvSpPr>
        <p:spPr>
          <a:xfrm>
            <a:off x="1441892" y="3990310"/>
            <a:ext cx="99119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학생들은 안전사고의 위험에 노출되어 있는 경우가 많고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학부모님께서는 자녀가 다쳐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안타까운 마음을 표현하시다가</a:t>
            </a:r>
            <a:endParaRPr lang="en-US" altLang="ko-KR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목소리가 커져 선생님과 갈등이 시작되는 경우가 종종 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담임 선생님에게 질문을 할 때에는 먼저 아이에게 연락을 받은 즉시 하시는 것 보다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좀 진정을 하신 뒤에 연락 하시는 것이 좋습니다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 업무시간 중에 학교 대표전화 를 통하여 전화로 상담을 하시거나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방문 약속을 하고 기일을 지정하여 상담하시는 것 이 좋습니다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또한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유치원 및 학교에서 안전사고가 발생하였을 시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지역별 학교안전공제회에서 치료비 중 국민건강보험공단 급여항목 부분 및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"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공제급여지급기준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"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 규정에 의한 치료비를 지원 받을 수 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그에 대하여 학교와 상의 하셔서 안내 받으실 것을 권유 드립니다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2191817" y="1322383"/>
            <a:ext cx="8972550" cy="5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교원의 교육활동이 침해 될 수 있는 상황</a:t>
            </a:r>
            <a:endParaRPr lang="en-US" altLang="ko-KR" sz="2300">
              <a:solidFill>
                <a:srgbClr val="FFFF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879813" y="2300396"/>
            <a:ext cx="5481522" cy="524084"/>
            <a:chOff x="879813" y="2300396"/>
            <a:chExt cx="5481522" cy="524084"/>
          </a:xfrm>
        </p:grpSpPr>
        <p:sp>
          <p:nvSpPr>
            <p:cNvPr id="17" name="오각형 16"/>
            <p:cNvSpPr/>
            <p:nvPr/>
          </p:nvSpPr>
          <p:spPr>
            <a:xfrm>
              <a:off x="879813" y="2300396"/>
              <a:ext cx="5481522" cy="524084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fontAlgn="base" latinLnBrk="0">
                <a:spcBef>
                  <a:spcPts val="600"/>
                </a:spcBef>
              </a:pPr>
              <a:endParaRPr lang="en-US" altLang="ko-KR" sz="220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6C38D8E-746C-41EE-8FA7-1F67A5C0A1EC}"/>
                </a:ext>
              </a:extLst>
            </p:cNvPr>
            <p:cNvSpPr txBox="1"/>
            <p:nvPr/>
          </p:nvSpPr>
          <p:spPr>
            <a:xfrm>
              <a:off x="923210" y="2365680"/>
              <a:ext cx="470673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spc="-150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&lt; </a:t>
              </a:r>
              <a:r>
                <a:rPr lang="ko-KR" altLang="en-US" sz="2000" spc="-150" err="1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이럴때는</a:t>
              </a:r>
              <a:r>
                <a:rPr lang="ko-KR" altLang="en-US" sz="2000" spc="-150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 이렇게</a:t>
              </a:r>
              <a:r>
                <a:rPr lang="en-US" altLang="ko-KR" sz="2000" spc="-150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! &gt; </a:t>
              </a:r>
              <a:r>
                <a:rPr lang="ko-KR" altLang="en-US" sz="2000" spc="-150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자녀가 안전사고가 난 경우</a:t>
              </a:r>
              <a:endParaRPr lang="en-US" altLang="ko-KR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</p:grpSp>
      <p:sp>
        <p:nvSpPr>
          <p:cNvPr id="13" name="모서리가 둥근 직사각형 12"/>
          <p:cNvSpPr/>
          <p:nvPr/>
        </p:nvSpPr>
        <p:spPr>
          <a:xfrm>
            <a:off x="608622" y="3965941"/>
            <a:ext cx="10974756" cy="2611727"/>
          </a:xfrm>
          <a:prstGeom prst="roundRect">
            <a:avLst>
              <a:gd name="adj" fmla="val 9404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fontAlgn="base"/>
            <a:endParaRPr lang="ko-KR" altLang="en-US" sz="16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4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49" y="3847789"/>
            <a:ext cx="378040" cy="2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03934" y="6443215"/>
            <a:ext cx="378040" cy="2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020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91817" y="239401"/>
            <a:ext cx="68836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800">
                <a:solidFill>
                  <a:schemeClr val="tx1">
                    <a:lumMod val="85000"/>
                    <a:lumOff val="15000"/>
                  </a:schemeClr>
                </a:solidFill>
                <a:latin typeface="배스킨라빈스 R" pitchFamily="18" charset="-127"/>
                <a:ea typeface="배스킨라빈스 R" pitchFamily="18" charset="-127"/>
              </a:rPr>
              <a:t>학부모와 함께하는 행복 학교 만들기</a:t>
            </a: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1ED2E81C-DEBE-4793-9983-2A417F13E8B3}"/>
              </a:ext>
            </a:extLst>
          </p:cNvPr>
          <p:cNvSpPr/>
          <p:nvPr/>
        </p:nvSpPr>
        <p:spPr>
          <a:xfrm>
            <a:off x="2387637" y="1561443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8F8B933-90F5-46F8-96E9-9EF1554C95CC}"/>
              </a:ext>
            </a:extLst>
          </p:cNvPr>
          <p:cNvSpPr txBox="1"/>
          <p:nvPr/>
        </p:nvSpPr>
        <p:spPr>
          <a:xfrm>
            <a:off x="793820" y="2954798"/>
            <a:ext cx="60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FE96BC-8C83-44FD-AD5D-7E4CF2A74FA0}"/>
              </a:ext>
            </a:extLst>
          </p:cNvPr>
          <p:cNvSpPr txBox="1"/>
          <p:nvPr/>
        </p:nvSpPr>
        <p:spPr>
          <a:xfrm>
            <a:off x="793820" y="4228927"/>
            <a:ext cx="53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951D546-5C2B-4C52-A3BB-1419B2D6784E}"/>
              </a:ext>
            </a:extLst>
          </p:cNvPr>
          <p:cNvSpPr txBox="1"/>
          <p:nvPr/>
        </p:nvSpPr>
        <p:spPr>
          <a:xfrm>
            <a:off x="1441892" y="2948725"/>
            <a:ext cx="9866468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 자녀가 학교폭력 가해자로 연루되었다는 학교의 연락을 받았습니다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fontAlgn="base">
              <a:lnSpc>
                <a:spcPct val="110000"/>
              </a:lnSpc>
            </a:pP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학교폭력 전담기구 전반에 대한 문의와 저희 자녀도 피해사실이 있다는 점 등에 대해</a:t>
            </a:r>
            <a:endParaRPr lang="en-US" altLang="ko-KR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>
              <a:lnSpc>
                <a:spcPct val="110000"/>
              </a:lnSpc>
            </a:pPr>
            <a:r>
              <a:rPr lang="ko-KR" altLang="en-US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담임 선생님 혹은 학교폭력업무 담당 선생님과 상의를 드리고 싶은데 어떻게 </a:t>
            </a:r>
            <a:r>
              <a:rPr lang="ko-KR" altLang="en-US" sz="16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해야할까요</a:t>
            </a:r>
            <a:r>
              <a:rPr lang="en-US" altLang="ko-KR" sz="16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16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D64E73-9514-4A4D-8253-41A433DAC952}"/>
              </a:ext>
            </a:extLst>
          </p:cNvPr>
          <p:cNvSpPr txBox="1"/>
          <p:nvPr/>
        </p:nvSpPr>
        <p:spPr>
          <a:xfrm>
            <a:off x="1455578" y="4132831"/>
            <a:ext cx="9911908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학교에서 단체생활을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하다보면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학교 친구들끼리 다툼이 있는 경우가 있을 수 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현재 학교폭력예방법상 학생이 피해자인 사건은 학교폭력으로 무조건 처리하여야 하는 것이 원칙입니다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학교에서는 학생간의 다툼과 폭력 사건에 대하여 학교폭력 전담기구를 통하여 사안에 대해 최선의 노력을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다하여 사실관계를 파악합니다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그렇기에 학교의 조사에 적극 협조하여 주시고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보호자의견서 및 자녀분의 피해사실을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증명하는 서류를 학교에 제출하셔서 사안을 파악하는데 도움을 주실 것을 권유 드립니다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그리고 피해학생 학부모님과의 원만한 화해가 무엇보다 중요합니다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191817" y="1322383"/>
            <a:ext cx="8972550" cy="5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교원의 교육활동이 침해 될 수 있는 상황</a:t>
            </a:r>
            <a:endParaRPr lang="en-US" altLang="ko-KR" sz="2300">
              <a:solidFill>
                <a:srgbClr val="FFFF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879812" y="2300396"/>
            <a:ext cx="5982541" cy="524084"/>
            <a:chOff x="879813" y="2300396"/>
            <a:chExt cx="5481522" cy="524084"/>
          </a:xfrm>
        </p:grpSpPr>
        <p:sp>
          <p:nvSpPr>
            <p:cNvPr id="33" name="오각형 32"/>
            <p:cNvSpPr/>
            <p:nvPr/>
          </p:nvSpPr>
          <p:spPr>
            <a:xfrm>
              <a:off x="879813" y="2300396"/>
              <a:ext cx="5481522" cy="524084"/>
            </a:xfrm>
            <a:prstGeom prst="homePlat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44000" rtlCol="0" anchor="ctr"/>
            <a:lstStyle/>
            <a:p>
              <a:pPr fontAlgn="base" latinLnBrk="0">
                <a:spcBef>
                  <a:spcPts val="600"/>
                </a:spcBef>
              </a:pPr>
              <a:endParaRPr lang="en-US" altLang="ko-KR" sz="220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6C38D8E-746C-41EE-8FA7-1F67A5C0A1EC}"/>
                </a:ext>
              </a:extLst>
            </p:cNvPr>
            <p:cNvSpPr txBox="1"/>
            <p:nvPr/>
          </p:nvSpPr>
          <p:spPr>
            <a:xfrm>
              <a:off x="923210" y="2365680"/>
              <a:ext cx="513634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2000" spc="-150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&lt; </a:t>
              </a:r>
              <a:r>
                <a:rPr lang="ko-KR" altLang="en-US" sz="2000" spc="-150" err="1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이럴때는</a:t>
              </a:r>
              <a:r>
                <a:rPr lang="ko-KR" altLang="en-US" sz="2000" spc="-150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 이렇게</a:t>
              </a:r>
              <a:r>
                <a:rPr lang="en-US" altLang="ko-KR" sz="2000" spc="-150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! &gt; </a:t>
              </a:r>
              <a:r>
                <a:rPr lang="ko-KR" altLang="en-US" sz="2000" spc="-150">
                  <a:solidFill>
                    <a:schemeClr val="bg1"/>
                  </a:solidFill>
                  <a:latin typeface="나눔스퀘어 ExtraBold" pitchFamily="50" charset="-127"/>
                  <a:ea typeface="나눔스퀘어 ExtraBold" pitchFamily="50" charset="-127"/>
                </a:rPr>
                <a:t>자녀가 학교폭력에 연루된 경우</a:t>
              </a:r>
              <a:endParaRPr lang="en-US" altLang="ko-KR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endParaRPr>
            </a:p>
          </p:txBody>
        </p:sp>
      </p:grpSp>
      <p:sp>
        <p:nvSpPr>
          <p:cNvPr id="35" name="모서리가 둥근 직사각형 34"/>
          <p:cNvSpPr/>
          <p:nvPr/>
        </p:nvSpPr>
        <p:spPr>
          <a:xfrm>
            <a:off x="608622" y="3965941"/>
            <a:ext cx="10974756" cy="2611727"/>
          </a:xfrm>
          <a:prstGeom prst="roundRect">
            <a:avLst>
              <a:gd name="adj" fmla="val 9404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fontAlgn="base"/>
            <a:endParaRPr lang="ko-KR" altLang="en-US" sz="16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6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49" y="3847789"/>
            <a:ext cx="378040" cy="2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03934" y="6443215"/>
            <a:ext cx="378040" cy="2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5611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91817" y="239401"/>
            <a:ext cx="68836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800">
                <a:solidFill>
                  <a:schemeClr val="tx1">
                    <a:lumMod val="85000"/>
                    <a:lumOff val="15000"/>
                  </a:schemeClr>
                </a:solidFill>
                <a:latin typeface="배스킨라빈스 R" pitchFamily="18" charset="-127"/>
                <a:ea typeface="배스킨라빈스 R" pitchFamily="18" charset="-127"/>
              </a:rPr>
              <a:t>학부모와 함께하는 행복 학교 만들기</a:t>
            </a: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1ED2E81C-DEBE-4793-9983-2A417F13E8B3}"/>
              </a:ext>
            </a:extLst>
          </p:cNvPr>
          <p:cNvSpPr/>
          <p:nvPr/>
        </p:nvSpPr>
        <p:spPr>
          <a:xfrm>
            <a:off x="2387637" y="1561443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FE96BC-8C83-44FD-AD5D-7E4CF2A74FA0}"/>
              </a:ext>
            </a:extLst>
          </p:cNvPr>
          <p:cNvSpPr txBox="1"/>
          <p:nvPr/>
        </p:nvSpPr>
        <p:spPr>
          <a:xfrm>
            <a:off x="793820" y="4217052"/>
            <a:ext cx="53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D64E73-9514-4A4D-8253-41A433DAC952}"/>
              </a:ext>
            </a:extLst>
          </p:cNvPr>
          <p:cNvSpPr txBox="1"/>
          <p:nvPr/>
        </p:nvSpPr>
        <p:spPr>
          <a:xfrm>
            <a:off x="1441892" y="4217052"/>
            <a:ext cx="99119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기대치보다 낮은 성적을 받게 되는 경우도 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그러나 평가는 기본적으로 담임선생님 혹은 교과선생님의 고유한 업무영역이며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또한 담임 선생님 혹은 교과 선생님은 학생들의 성적을 평가할 때 상당한 고민을 거듭합니다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이에 대하여 학교에서는 학생들에게 성적에 대한 안내와 동시에 정정할 기회를 제공 하고 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그럼에도 만일 학부모님께서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직접 자녀의 성적에 대한 이의를 제기하고 싶으신 경우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학교의 안내를 받아 공식적인 성적 이의신청 기간 동안 이의 신청을 하신 후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학업성적관리위원회에 출석하셔서 의견을 말씀하실 것을 권유 드립니다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191817" y="1322383"/>
            <a:ext cx="8972550" cy="5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교원의 교육활동이 침해 될 수 있는 상황</a:t>
            </a:r>
            <a:endParaRPr lang="en-US" altLang="ko-KR" sz="2300">
              <a:solidFill>
                <a:srgbClr val="FFFF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3" name="오각형 32"/>
          <p:cNvSpPr/>
          <p:nvPr/>
        </p:nvSpPr>
        <p:spPr>
          <a:xfrm>
            <a:off x="879813" y="2300396"/>
            <a:ext cx="5999958" cy="524084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fontAlgn="base" latinLnBrk="0">
              <a:spcBef>
                <a:spcPts val="600"/>
              </a:spcBef>
            </a:pPr>
            <a:endParaRPr lang="en-US" altLang="ko-KR" sz="22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6C38D8E-746C-41EE-8FA7-1F67A5C0A1EC}"/>
              </a:ext>
            </a:extLst>
          </p:cNvPr>
          <p:cNvSpPr txBox="1"/>
          <p:nvPr/>
        </p:nvSpPr>
        <p:spPr>
          <a:xfrm>
            <a:off x="923210" y="2365680"/>
            <a:ext cx="5181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&lt; </a:t>
            </a:r>
            <a:r>
              <a:rPr lang="ko-KR" altLang="en-US" sz="2000" spc="-150" err="1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이럴때는</a:t>
            </a:r>
            <a:r>
              <a:rPr lang="ko-KR" altLang="en-US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 이렇게</a:t>
            </a:r>
            <a:r>
              <a:rPr lang="en-US" altLang="ko-KR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! &gt; </a:t>
            </a:r>
            <a:r>
              <a:rPr lang="ko-KR" altLang="en-US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성적에 대한 이의제기를 한 경우</a:t>
            </a:r>
            <a:endParaRPr lang="en-US" altLang="ko-KR" sz="2000" spc="-150">
              <a:solidFill>
                <a:schemeClr val="bg1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608622" y="3965942"/>
            <a:ext cx="10974756" cy="2477274"/>
          </a:xfrm>
          <a:prstGeom prst="roundRect">
            <a:avLst>
              <a:gd name="adj" fmla="val 9404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fontAlgn="base"/>
            <a:endParaRPr lang="ko-KR" altLang="en-US" sz="16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6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49" y="3847789"/>
            <a:ext cx="378040" cy="2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03934" y="6347965"/>
            <a:ext cx="378040" cy="2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8F8B933-90F5-46F8-96E9-9EF1554C95CC}"/>
              </a:ext>
            </a:extLst>
          </p:cNvPr>
          <p:cNvSpPr txBox="1"/>
          <p:nvPr/>
        </p:nvSpPr>
        <p:spPr>
          <a:xfrm>
            <a:off x="793820" y="2954798"/>
            <a:ext cx="60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51D546-5C2B-4C52-A3BB-1419B2D6784E}"/>
              </a:ext>
            </a:extLst>
          </p:cNvPr>
          <p:cNvSpPr txBox="1"/>
          <p:nvPr/>
        </p:nvSpPr>
        <p:spPr>
          <a:xfrm>
            <a:off x="1441892" y="2948725"/>
            <a:ext cx="9866468" cy="755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ko-KR" altLang="en-US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저희 자녀가 작년과 다르게 성적이 무척 낮게 나왔습니다</a:t>
            </a:r>
            <a:r>
              <a:rPr lang="en-US" altLang="ko-KR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>
              <a:lnSpc>
                <a:spcPct val="110000"/>
              </a:lnSpc>
            </a:pPr>
            <a:r>
              <a:rPr lang="ko-KR" altLang="en-US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성적에 대한 이의를 제기 하고 싶은데 어떤 과정을 거쳐야 할까요</a:t>
            </a:r>
            <a:r>
              <a:rPr lang="en-US" altLang="ko-KR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20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15612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오각형 50"/>
          <p:cNvSpPr/>
          <p:nvPr/>
        </p:nvSpPr>
        <p:spPr>
          <a:xfrm>
            <a:off x="879813" y="2300396"/>
            <a:ext cx="7036278" cy="524084"/>
          </a:xfrm>
          <a:prstGeom prst="homePlat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fontAlgn="base" latinLnBrk="0">
              <a:spcBef>
                <a:spcPts val="600"/>
              </a:spcBef>
            </a:pPr>
            <a:endParaRPr lang="en-US" altLang="ko-KR" sz="22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91817" y="239401"/>
            <a:ext cx="68836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800">
                <a:solidFill>
                  <a:schemeClr val="tx1">
                    <a:lumMod val="85000"/>
                    <a:lumOff val="15000"/>
                  </a:schemeClr>
                </a:solidFill>
                <a:latin typeface="배스킨라빈스 R" pitchFamily="18" charset="-127"/>
                <a:ea typeface="배스킨라빈스 R" pitchFamily="18" charset="-127"/>
              </a:rPr>
              <a:t>학부모와 함께하는 행복 학교 만들기</a:t>
            </a: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1ED2E81C-DEBE-4793-9983-2A417F13E8B3}"/>
              </a:ext>
            </a:extLst>
          </p:cNvPr>
          <p:cNvSpPr/>
          <p:nvPr/>
        </p:nvSpPr>
        <p:spPr>
          <a:xfrm>
            <a:off x="2387637" y="1561443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6FE96BC-8C83-44FD-AD5D-7E4CF2A74FA0}"/>
              </a:ext>
            </a:extLst>
          </p:cNvPr>
          <p:cNvSpPr txBox="1"/>
          <p:nvPr/>
        </p:nvSpPr>
        <p:spPr>
          <a:xfrm>
            <a:off x="793820" y="4062677"/>
            <a:ext cx="53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D64E73-9514-4A4D-8253-41A433DAC952}"/>
              </a:ext>
            </a:extLst>
          </p:cNvPr>
          <p:cNvSpPr txBox="1"/>
          <p:nvPr/>
        </p:nvSpPr>
        <p:spPr>
          <a:xfrm>
            <a:off x="1441892" y="3819924"/>
            <a:ext cx="1014148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학생의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학습권과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학부모님의 교육권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그리고 교사의 교육권은 함께 존중되어야 할 것입니다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교육활동을 보호한다는 의미는 학생의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학습권과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학부모님의 교육권이 보장된다는 의미로도 볼 수 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교육활동이 보호될 때 양질의 교육을 받을 수 있기 때문입니다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학부모님은 교원의 교육과정을 편성할 권리와 교육방법을 결정할 권리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그리고 학생을 지도하고 징계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평가할 권리를 존중하며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자녀의 학교생활에 의문이 생겼다면 선생님에게 먼저 상황을 자세히 물어보아야 합니다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학부모님의 모든 문의나 의견 제시가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교육활동 침해에 해당하는 것은 아니기 때문입니다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그렇기에 담임 교사와의 상담을 추천 드립니다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>
              <a:lnSpc>
                <a:spcPct val="150000"/>
              </a:lnSpc>
            </a:pP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상담 시에는 자녀의 두발상태가 구체적으로 어떤 문제가 있었는지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혹시 다른 이유는 없었는지 등에 대해 상담할 수 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2191817" y="1322383"/>
            <a:ext cx="8972550" cy="5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교원의 교육활동이 침해 될 수 있는 상황</a:t>
            </a:r>
            <a:endParaRPr lang="en-US" altLang="ko-KR" sz="2300">
              <a:solidFill>
                <a:srgbClr val="FFFF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608622" y="3704573"/>
            <a:ext cx="10974756" cy="2873095"/>
          </a:xfrm>
          <a:prstGeom prst="roundRect">
            <a:avLst>
              <a:gd name="adj" fmla="val 9404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fontAlgn="base"/>
            <a:endParaRPr lang="ko-KR" altLang="en-US" sz="16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36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49" y="3847789"/>
            <a:ext cx="378040" cy="2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803934" y="6443215"/>
            <a:ext cx="378040" cy="2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8F8B933-90F5-46F8-96E9-9EF1554C95CC}"/>
              </a:ext>
            </a:extLst>
          </p:cNvPr>
          <p:cNvSpPr txBox="1"/>
          <p:nvPr/>
        </p:nvSpPr>
        <p:spPr>
          <a:xfrm>
            <a:off x="793820" y="2954798"/>
            <a:ext cx="60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951D546-5C2B-4C52-A3BB-1419B2D6784E}"/>
              </a:ext>
            </a:extLst>
          </p:cNvPr>
          <p:cNvSpPr txBox="1"/>
          <p:nvPr/>
        </p:nvSpPr>
        <p:spPr>
          <a:xfrm>
            <a:off x="1441891" y="2948725"/>
            <a:ext cx="100360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10000"/>
              </a:lnSpc>
            </a:pPr>
            <a:r>
              <a:rPr lang="ko-KR" altLang="en-US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제 자녀의 두발상태에 대하여 학교에서 지적을 받아 자녀 생활지도에 관련하여 학교와 상의를 드리고 싶습니다</a:t>
            </a:r>
            <a:r>
              <a:rPr lang="en-US" altLang="ko-KR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담임 선생님과 어떻게 이야기를 해야 할까요</a:t>
            </a:r>
            <a:r>
              <a:rPr lang="en-US" altLang="ko-KR" sz="20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20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C38D8E-746C-41EE-8FA7-1F67A5C0A1EC}"/>
              </a:ext>
            </a:extLst>
          </p:cNvPr>
          <p:cNvSpPr txBox="1"/>
          <p:nvPr/>
        </p:nvSpPr>
        <p:spPr>
          <a:xfrm>
            <a:off x="923210" y="2365680"/>
            <a:ext cx="60853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&lt; </a:t>
            </a:r>
            <a:r>
              <a:rPr lang="ko-KR" altLang="en-US" sz="2000" spc="-150" err="1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이럴때는</a:t>
            </a:r>
            <a:r>
              <a:rPr lang="ko-KR" altLang="en-US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 이렇게</a:t>
            </a:r>
            <a:r>
              <a:rPr lang="en-US" altLang="ko-KR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! &gt; </a:t>
            </a:r>
            <a:r>
              <a:rPr lang="ko-KR" altLang="en-US" sz="2000" spc="-150">
                <a:solidFill>
                  <a:schemeClr val="bg1"/>
                </a:solidFill>
                <a:latin typeface="나눔스퀘어 ExtraBold" pitchFamily="50" charset="-127"/>
                <a:ea typeface="나눔스퀘어 ExtraBold" pitchFamily="50" charset="-127"/>
              </a:rPr>
              <a:t>학교와 생활지도로 인해 갈등이 생긴 경우</a:t>
            </a:r>
            <a:endParaRPr lang="en-US" altLang="ko-KR" sz="2000" spc="-150">
              <a:solidFill>
                <a:schemeClr val="bg1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981842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191817" y="239401"/>
            <a:ext cx="6883616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3800">
                <a:solidFill>
                  <a:schemeClr val="tx1">
                    <a:lumMod val="85000"/>
                    <a:lumOff val="15000"/>
                  </a:schemeClr>
                </a:solidFill>
                <a:latin typeface="배스킨라빈스 R" pitchFamily="18" charset="-127"/>
                <a:ea typeface="배스킨라빈스 R" pitchFamily="18" charset="-127"/>
              </a:rPr>
              <a:t>학부모와 함께하는 행복 학교 만들기</a:t>
            </a: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1ED2E81C-DEBE-4793-9983-2A417F13E8B3}"/>
              </a:ext>
            </a:extLst>
          </p:cNvPr>
          <p:cNvSpPr/>
          <p:nvPr/>
        </p:nvSpPr>
        <p:spPr>
          <a:xfrm>
            <a:off x="2387637" y="1561443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2191817" y="1322383"/>
            <a:ext cx="8972550" cy="572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학부모의 정립한 교육활동 참여</a:t>
            </a:r>
            <a:endParaRPr lang="en-US" altLang="ko-KR" sz="2300">
              <a:solidFill>
                <a:srgbClr val="FFFF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8A8880-467A-4054-8C84-B8678E25C859}"/>
              </a:ext>
            </a:extLst>
          </p:cNvPr>
          <p:cNvSpPr txBox="1"/>
          <p:nvPr/>
        </p:nvSpPr>
        <p:spPr>
          <a:xfrm>
            <a:off x="1753702" y="2860808"/>
            <a:ext cx="3281668" cy="27877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 latinLnBrk="0">
              <a:lnSpc>
                <a:spcPct val="200000"/>
              </a:lnSpc>
              <a:buFontTx/>
              <a:buChar char="-"/>
            </a:pPr>
            <a:r>
              <a:rPr lang="ko-KR" altLang="en-US" err="1">
                <a:latin typeface="나눔스퀘어 Bold" pitchFamily="50" charset="-127"/>
                <a:ea typeface="나눔스퀘어 Bold" pitchFamily="50" charset="-127"/>
              </a:rPr>
              <a:t>학교알리미</a:t>
            </a:r>
            <a:r>
              <a:rPr lang="ko-KR" altLang="en-US">
                <a:latin typeface="나눔스퀘어 Bold" pitchFamily="50" charset="-127"/>
                <a:ea typeface="나눔스퀘어 Bold" pitchFamily="50" charset="-127"/>
              </a:rPr>
              <a:t> 활용</a:t>
            </a:r>
            <a:endParaRPr lang="en-US" altLang="ko-KR">
              <a:latin typeface="나눔스퀘어 Bold" pitchFamily="50" charset="-127"/>
              <a:ea typeface="나눔스퀘어 Bold" pitchFamily="50" charset="-127"/>
            </a:endParaRPr>
          </a:p>
          <a:p>
            <a:pPr marL="285750" indent="-285750" fontAlgn="base" latinLnBrk="0">
              <a:lnSpc>
                <a:spcPct val="200000"/>
              </a:lnSpc>
              <a:buFontTx/>
              <a:buChar char="-"/>
            </a:pP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학교 운영위원회 활용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285750" indent="-285750" fontAlgn="base" latinLnBrk="0">
              <a:lnSpc>
                <a:spcPct val="200000"/>
              </a:lnSpc>
              <a:buFontTx/>
              <a:buChar char="-"/>
            </a:pP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학부모회 참여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285750" indent="-285750" fontAlgn="base" latinLnBrk="0">
              <a:lnSpc>
                <a:spcPct val="200000"/>
              </a:lnSpc>
              <a:buFontTx/>
              <a:buChar char="-"/>
            </a:pP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학부모 총회 및 각종 연수 참여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marL="285750" indent="-285750" fontAlgn="base" latinLnBrk="0">
              <a:lnSpc>
                <a:spcPct val="200000"/>
              </a:lnSpc>
              <a:buFontTx/>
              <a:buChar char="-"/>
            </a:pP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공개 수업 참여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05112E98-5056-48B3-811D-8FBF89706C6E}"/>
              </a:ext>
            </a:extLst>
          </p:cNvPr>
          <p:cNvSpPr/>
          <p:nvPr/>
        </p:nvSpPr>
        <p:spPr>
          <a:xfrm>
            <a:off x="1667455" y="2404985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48C803C-B100-4099-9FDA-0597ECA7AF4B}"/>
              </a:ext>
            </a:extLst>
          </p:cNvPr>
          <p:cNvSpPr txBox="1"/>
          <p:nvPr/>
        </p:nvSpPr>
        <p:spPr>
          <a:xfrm>
            <a:off x="1858999" y="2216719"/>
            <a:ext cx="2877711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학부모의 교육활동 참여 방법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5E3DB8FF-F9E4-4BB1-9C1F-15F8303D491D}"/>
              </a:ext>
            </a:extLst>
          </p:cNvPr>
          <p:cNvSpPr/>
          <p:nvPr/>
        </p:nvSpPr>
        <p:spPr>
          <a:xfrm>
            <a:off x="6317469" y="2401018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FF33D2F-BC00-402F-B251-A74E6E8B14E1}"/>
              </a:ext>
            </a:extLst>
          </p:cNvPr>
          <p:cNvSpPr txBox="1"/>
          <p:nvPr/>
        </p:nvSpPr>
        <p:spPr>
          <a:xfrm>
            <a:off x="6509013" y="2212752"/>
            <a:ext cx="2400016" cy="467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학부모의 학교방문 절차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E23B064-AFFC-4C93-AE36-B49AE020E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944" y="2939414"/>
            <a:ext cx="5331199" cy="2532319"/>
          </a:xfrm>
          <a:prstGeom prst="rect">
            <a:avLst/>
          </a:prstGeom>
        </p:spPr>
      </p:pic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F8D761D-5E3E-479E-B03C-7186F581A82F}"/>
              </a:ext>
            </a:extLst>
          </p:cNvPr>
          <p:cNvSpPr/>
          <p:nvPr/>
        </p:nvSpPr>
        <p:spPr>
          <a:xfrm>
            <a:off x="6403716" y="3243554"/>
            <a:ext cx="1206759" cy="286139"/>
          </a:xfrm>
          <a:prstGeom prst="roundRect">
            <a:avLst/>
          </a:prstGeom>
          <a:solidFill>
            <a:srgbClr val="E2B7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>
                <a:solidFill>
                  <a:schemeClr val="tx1"/>
                </a:solidFill>
                <a:latin typeface="210 썬플라워 R" panose="02020603020101020101" pitchFamily="18" charset="-127"/>
                <a:ea typeface="210 썬플라워 R" panose="02020603020101020101" pitchFamily="18" charset="-127"/>
              </a:rPr>
              <a:t>학교 방문 절차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5B0CE43-1CBB-4A61-B1EF-0299B40A1D02}"/>
              </a:ext>
            </a:extLst>
          </p:cNvPr>
          <p:cNvSpPr/>
          <p:nvPr/>
        </p:nvSpPr>
        <p:spPr>
          <a:xfrm>
            <a:off x="6307944" y="4846863"/>
            <a:ext cx="1617546" cy="624869"/>
          </a:xfrm>
          <a:prstGeom prst="rect">
            <a:avLst/>
          </a:prstGeom>
          <a:solidFill>
            <a:srgbClr val="FFF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사전에 방문목적을 밝히고</a:t>
            </a:r>
            <a:endParaRPr lang="en-US" altLang="ko-KR" sz="9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면담 예약을 합니다</a:t>
            </a:r>
            <a:r>
              <a:rPr lang="en-US" altLang="ko-KR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9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E438AF2-116E-4BBA-81F2-9E49527929C4}"/>
              </a:ext>
            </a:extLst>
          </p:cNvPr>
          <p:cNvSpPr/>
          <p:nvPr/>
        </p:nvSpPr>
        <p:spPr>
          <a:xfrm>
            <a:off x="7925490" y="4846863"/>
            <a:ext cx="2096106" cy="624869"/>
          </a:xfrm>
          <a:prstGeom prst="rect">
            <a:avLst/>
          </a:prstGeom>
          <a:solidFill>
            <a:srgbClr val="FFF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신분증을 지참하고 </a:t>
            </a:r>
            <a:endParaRPr lang="en-US" altLang="ko-KR" sz="9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9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행정실</a:t>
            </a:r>
            <a:r>
              <a:rPr lang="en-US" altLang="ko-KR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(</a:t>
            </a:r>
            <a:r>
              <a:rPr lang="ko-KR" altLang="en-US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또는 경비실</a:t>
            </a:r>
            <a:r>
              <a:rPr lang="en-US" altLang="ko-KR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)</a:t>
            </a:r>
            <a:r>
              <a:rPr lang="ko-KR" altLang="en-US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에 가서</a:t>
            </a:r>
            <a:endParaRPr lang="en-US" altLang="ko-KR" sz="9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방문증을 받고 방문 기록을 남깁니다</a:t>
            </a:r>
            <a:r>
              <a:rPr lang="en-US" altLang="ko-KR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9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2A6073E1-3217-46A6-9409-A557BF90C150}"/>
              </a:ext>
            </a:extLst>
          </p:cNvPr>
          <p:cNvSpPr/>
          <p:nvPr/>
        </p:nvSpPr>
        <p:spPr>
          <a:xfrm>
            <a:off x="9887316" y="4940166"/>
            <a:ext cx="1669798" cy="435433"/>
          </a:xfrm>
          <a:prstGeom prst="rect">
            <a:avLst/>
          </a:prstGeom>
          <a:solidFill>
            <a:srgbClr val="FFFD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방문증을 패용하고</a:t>
            </a:r>
            <a:endParaRPr lang="en-US" altLang="ko-KR" sz="9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선생님과 이야기를 나눕니다</a:t>
            </a:r>
            <a:r>
              <a:rPr lang="en-US" altLang="ko-KR" sz="9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9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F7BE60D5-F6A2-46E5-9166-2BA20D9C7727}"/>
              </a:ext>
            </a:extLst>
          </p:cNvPr>
          <p:cNvSpPr/>
          <p:nvPr/>
        </p:nvSpPr>
        <p:spPr>
          <a:xfrm>
            <a:off x="9538800" y="2990409"/>
            <a:ext cx="1197564" cy="641389"/>
          </a:xfrm>
          <a:custGeom>
            <a:avLst/>
            <a:gdLst>
              <a:gd name="connsiteX0" fmla="*/ 0 w 1315749"/>
              <a:gd name="connsiteY0" fmla="*/ 345576 h 691151"/>
              <a:gd name="connsiteX1" fmla="*/ 657875 w 1315749"/>
              <a:gd name="connsiteY1" fmla="*/ 0 h 691151"/>
              <a:gd name="connsiteX2" fmla="*/ 1315750 w 1315749"/>
              <a:gd name="connsiteY2" fmla="*/ 345576 h 691151"/>
              <a:gd name="connsiteX3" fmla="*/ 657875 w 1315749"/>
              <a:gd name="connsiteY3" fmla="*/ 691152 h 691151"/>
              <a:gd name="connsiteX4" fmla="*/ 0 w 1315749"/>
              <a:gd name="connsiteY4" fmla="*/ 345576 h 691151"/>
              <a:gd name="connsiteX0" fmla="*/ 0 w 1247326"/>
              <a:gd name="connsiteY0" fmla="*/ 345576 h 691152"/>
              <a:gd name="connsiteX1" fmla="*/ 589451 w 1247326"/>
              <a:gd name="connsiteY1" fmla="*/ 0 h 691152"/>
              <a:gd name="connsiteX2" fmla="*/ 1247326 w 1247326"/>
              <a:gd name="connsiteY2" fmla="*/ 345576 h 691152"/>
              <a:gd name="connsiteX3" fmla="*/ 589451 w 1247326"/>
              <a:gd name="connsiteY3" fmla="*/ 691152 h 691152"/>
              <a:gd name="connsiteX4" fmla="*/ 0 w 1247326"/>
              <a:gd name="connsiteY4" fmla="*/ 345576 h 691152"/>
              <a:gd name="connsiteX0" fmla="*/ 2 w 1247328"/>
              <a:gd name="connsiteY0" fmla="*/ 345576 h 641389"/>
              <a:gd name="connsiteX1" fmla="*/ 589453 w 1247328"/>
              <a:gd name="connsiteY1" fmla="*/ 0 h 641389"/>
              <a:gd name="connsiteX2" fmla="*/ 1247328 w 1247328"/>
              <a:gd name="connsiteY2" fmla="*/ 345576 h 641389"/>
              <a:gd name="connsiteX3" fmla="*/ 595674 w 1247328"/>
              <a:gd name="connsiteY3" fmla="*/ 641389 h 641389"/>
              <a:gd name="connsiteX4" fmla="*/ 2 w 1247328"/>
              <a:gd name="connsiteY4" fmla="*/ 345576 h 641389"/>
              <a:gd name="connsiteX0" fmla="*/ 2 w 1197564"/>
              <a:gd name="connsiteY0" fmla="*/ 345576 h 641389"/>
              <a:gd name="connsiteX1" fmla="*/ 589453 w 1197564"/>
              <a:gd name="connsiteY1" fmla="*/ 0 h 641389"/>
              <a:gd name="connsiteX2" fmla="*/ 1197564 w 1197564"/>
              <a:gd name="connsiteY2" fmla="*/ 345576 h 641389"/>
              <a:gd name="connsiteX3" fmla="*/ 595674 w 1197564"/>
              <a:gd name="connsiteY3" fmla="*/ 641389 h 641389"/>
              <a:gd name="connsiteX4" fmla="*/ 2 w 1197564"/>
              <a:gd name="connsiteY4" fmla="*/ 345576 h 64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7564" h="641389">
                <a:moveTo>
                  <a:pt x="2" y="345576"/>
                </a:moveTo>
                <a:cubicBezTo>
                  <a:pt x="-1035" y="238678"/>
                  <a:pt x="389859" y="0"/>
                  <a:pt x="589453" y="0"/>
                </a:cubicBezTo>
                <a:cubicBezTo>
                  <a:pt x="789047" y="0"/>
                  <a:pt x="1197564" y="154720"/>
                  <a:pt x="1197564" y="345576"/>
                </a:cubicBezTo>
                <a:cubicBezTo>
                  <a:pt x="1197564" y="536432"/>
                  <a:pt x="795268" y="641389"/>
                  <a:pt x="595674" y="641389"/>
                </a:cubicBezTo>
                <a:cubicBezTo>
                  <a:pt x="396080" y="641389"/>
                  <a:pt x="1039" y="452474"/>
                  <a:pt x="2" y="34557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ko-KR" altLang="en-US" sz="8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보호자와 교원의</a:t>
            </a:r>
            <a:endParaRPr lang="en-US" altLang="ko-KR" sz="8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8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목적은 같아요</a:t>
            </a:r>
            <a:r>
              <a:rPr lang="en-US" altLang="ko-KR" sz="8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</a:p>
          <a:p>
            <a:pPr algn="ctr">
              <a:lnSpc>
                <a:spcPct val="150000"/>
              </a:lnSpc>
            </a:pPr>
            <a:r>
              <a:rPr lang="ko-KR" altLang="en-US" sz="8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우리 아이들의 행복</a:t>
            </a:r>
            <a:r>
              <a:rPr lang="en-US" altLang="ko-KR" sz="8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!</a:t>
            </a:r>
            <a:endParaRPr lang="ko-KR" altLang="en-US" sz="8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1027" name="Picture 3" descr="D:\오혜진\[PPT] 한국교육개발원 교육자료\학부모\12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757" y="3583077"/>
            <a:ext cx="5223544" cy="136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35347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1817" y="155096"/>
            <a:ext cx="816441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4500">
                <a:solidFill>
                  <a:schemeClr val="tx1">
                    <a:lumMod val="85000"/>
                    <a:lumOff val="15000"/>
                  </a:schemeClr>
                </a:solidFill>
                <a:latin typeface="배스킨라빈스 R" pitchFamily="18" charset="-127"/>
                <a:ea typeface="배스킨라빈스 R" pitchFamily="18" charset="-127"/>
              </a:rPr>
              <a:t>가정에서의 교육활동 침해 예방 교육</a:t>
            </a:r>
            <a:endParaRPr lang="ko-KR" altLang="en-US" sz="3400">
              <a:solidFill>
                <a:schemeClr val="tx1">
                  <a:lumMod val="85000"/>
                  <a:lumOff val="15000"/>
                </a:schemeClr>
              </a:solidFill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191817" y="1322383"/>
            <a:ext cx="897255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가정교육의 중요성 인식하기 및 교원과 학부모의 관계 재정립하기</a:t>
            </a:r>
            <a:endParaRPr lang="en-US" altLang="ko-KR" sz="2300">
              <a:solidFill>
                <a:srgbClr val="FFFF00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266" y="2259095"/>
            <a:ext cx="5387265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en-US" altLang="ko-KR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가정교육이 튼튼하지 못하면 학교교육도 위험해짐</a:t>
            </a:r>
            <a:endParaRPr lang="en-US" altLang="ko-KR"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학교 교육을 통한 인성교육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생활습관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관계성 교육에는 한계가 존재함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>
              <a:lnSpc>
                <a:spcPct val="150000"/>
              </a:lnSpc>
            </a:pPr>
            <a:r>
              <a:rPr lang="en-US" altLang="ko-KR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가정교육을 통한 내면화가 필요함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pic>
        <p:nvPicPr>
          <p:cNvPr id="2050" name="Picture 2" descr="D:\오혜진\[PPT] 한국교육개발원 교육자료\Untitled-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622" y="4410611"/>
            <a:ext cx="3211907" cy="229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E1C94E4F-D558-469F-BA53-7F078B6AA011}"/>
              </a:ext>
            </a:extLst>
          </p:cNvPr>
          <p:cNvSpPr/>
          <p:nvPr/>
        </p:nvSpPr>
        <p:spPr>
          <a:xfrm>
            <a:off x="5540528" y="2176985"/>
            <a:ext cx="6651472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학생의 인권과 교원의 교육권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서로 존중하고 </a:t>
            </a:r>
            <a:r>
              <a:rPr lang="ko-KR" alt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윈윈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(win-win)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하는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상관관계        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교원과 학부고의 신뢰와 존중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학생 보호와 교육을 위한 전제조건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→학생의 학습의 </a:t>
            </a:r>
            <a:r>
              <a:rPr lang="ko-KR" altLang="en-US" err="1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보장권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보장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전인적인 성장으로 이어짐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교원과 학부모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: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자녀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학생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)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을 키우는 새로운 부부와 같음</a:t>
            </a:r>
            <a:endParaRPr lang="en-US" altLang="ko-KR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>
                <a:latin typeface="나눔스퀘어 Bold" pitchFamily="50" charset="-127"/>
                <a:ea typeface="나눔스퀘어 Bold" pitchFamily="50" charset="-127"/>
              </a:rPr>
              <a:t>· </a:t>
            </a:r>
            <a:r>
              <a:rPr lang="ko-KR" altLang="en-US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교원과 학부모의 역할의 연대 중요</a:t>
            </a:r>
            <a:r>
              <a:rPr lang="en-US" altLang="ko-KR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</a:p>
        </p:txBody>
      </p:sp>
      <p:pic>
        <p:nvPicPr>
          <p:cNvPr id="8" name="Picture 2" descr="D:\오혜진\[PPT] 한국교육개발원 교육자료\Untitled-4.png">
            <a:extLst>
              <a:ext uri="{FF2B5EF4-FFF2-40B4-BE49-F238E27FC236}">
                <a16:creationId xmlns:a16="http://schemas.microsoft.com/office/drawing/2014/main" id="{10D10E5F-E205-443C-8EC6-79A0284EF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0930" y="4434170"/>
            <a:ext cx="2423830" cy="242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557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2500">
                <a:latin typeface="나눔스퀘어 Bold" pitchFamily="50" charset="-127"/>
                <a:ea typeface="나눔스퀘어 Bold" pitchFamily="50" charset="-127"/>
              </a:rPr>
              <a:t>ㄱ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698675" y="3929236"/>
            <a:ext cx="6819496" cy="12157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</a:pPr>
            <a:r>
              <a:rPr lang="ko-KR" altLang="en-US" sz="4000">
                <a:solidFill>
                  <a:srgbClr val="7EBD36"/>
                </a:solidFill>
                <a:latin typeface="배스킨라빈스 R" pitchFamily="18" charset="-127"/>
                <a:ea typeface="배스킨라빈스 R" pitchFamily="18" charset="-127"/>
              </a:rPr>
              <a:t>학생의 행복이 교사의 행복입니다</a:t>
            </a:r>
            <a:r>
              <a:rPr lang="en-US" altLang="ko-KR" sz="4000">
                <a:solidFill>
                  <a:srgbClr val="7EBD36"/>
                </a:solidFill>
                <a:latin typeface="배스킨라빈스 R" pitchFamily="18" charset="-127"/>
                <a:ea typeface="배스킨라빈스 R" pitchFamily="18" charset="-127"/>
              </a:rPr>
              <a:t>.</a:t>
            </a:r>
          </a:p>
          <a:p>
            <a:pPr algn="ctr" fontAlgn="base">
              <a:lnSpc>
                <a:spcPct val="110000"/>
              </a:lnSpc>
            </a:pPr>
            <a:r>
              <a:rPr lang="ko-KR" altLang="en-US" sz="3000">
                <a:latin typeface="배스킨라빈스 R" pitchFamily="18" charset="-127"/>
                <a:ea typeface="배스킨라빈스 R" pitchFamily="18" charset="-127"/>
              </a:rPr>
              <a:t>부모의 마음</a:t>
            </a:r>
            <a:r>
              <a:rPr lang="en-US" altLang="ko-KR" sz="3000">
                <a:latin typeface="배스킨라빈스 R" pitchFamily="18" charset="-127"/>
                <a:ea typeface="배스킨라빈스 R" pitchFamily="18" charset="-127"/>
              </a:rPr>
              <a:t>, </a:t>
            </a:r>
            <a:r>
              <a:rPr lang="ko-KR" altLang="en-US" sz="3000">
                <a:latin typeface="배스킨라빈스 R" pitchFamily="18" charset="-127"/>
                <a:ea typeface="배스킨라빈스 R" pitchFamily="18" charset="-127"/>
              </a:rPr>
              <a:t>교사로 알고 있습니다</a:t>
            </a:r>
            <a:r>
              <a:rPr lang="en-US" altLang="ko-KR" sz="3000">
                <a:latin typeface="배스킨라빈스 R" pitchFamily="18" charset="-127"/>
                <a:ea typeface="배스킨라빈스 R" pitchFamily="18" charset="-127"/>
              </a:rPr>
              <a:t>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52970" y="5334165"/>
            <a:ext cx="3679213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lnSpc>
                <a:spcPct val="110000"/>
              </a:lnSpc>
            </a:pPr>
            <a:r>
              <a:rPr lang="ko-KR" altLang="en-US" sz="3000">
                <a:latin typeface="배스킨라빈스 R" pitchFamily="18" charset="-127"/>
                <a:ea typeface="배스킨라빈스 R" pitchFamily="18" charset="-127"/>
              </a:rPr>
              <a:t>믿고 지지하여 주십시오</a:t>
            </a:r>
            <a:r>
              <a:rPr lang="en-US" altLang="ko-KR" sz="3000">
                <a:latin typeface="배스킨라빈스 R" pitchFamily="18" charset="-127"/>
                <a:ea typeface="배스킨라빈스 R" pitchFamily="18" charset="-127"/>
              </a:rPr>
              <a:t>.</a:t>
            </a:r>
            <a:endParaRPr lang="ko-KR" altLang="en-US" sz="300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-8338" y="0"/>
            <a:ext cx="12200338" cy="1541396"/>
          </a:xfrm>
          <a:prstGeom prst="rect">
            <a:avLst/>
          </a:prstGeom>
          <a:solidFill>
            <a:srgbClr val="D9E7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38" y="374447"/>
            <a:ext cx="12200337" cy="116694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798" y="6301973"/>
            <a:ext cx="6872404" cy="624764"/>
          </a:xfrm>
          <a:prstGeom prst="rect">
            <a:avLst/>
          </a:prstGeom>
        </p:spPr>
      </p:pic>
      <p:pic>
        <p:nvPicPr>
          <p:cNvPr id="11266" name="Picture 2" descr="Y:\[PPT] 한국교육개발원 교육자료\@삽화자료\초등고학년-퀴즈\초등고학년퀴즈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266" y="855875"/>
            <a:ext cx="4221044" cy="281283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251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/>
          <p:cNvSpPr/>
          <p:nvPr/>
        </p:nvSpPr>
        <p:spPr>
          <a:xfrm>
            <a:off x="117626" y="-8576"/>
            <a:ext cx="12191999" cy="68665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6"/>
            <a:ext cx="5315483" cy="6858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0465"/>
            <a:ext cx="3962400" cy="7661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2799" y="1101210"/>
            <a:ext cx="20185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ko-KR" altLang="en-US" sz="8000">
                <a:latin typeface="배스킨라빈스 R" pitchFamily="18" charset="-127"/>
                <a:ea typeface="배스킨라빈스 R" pitchFamily="18" charset="-127"/>
              </a:rPr>
              <a:t>차례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11092" y="2255153"/>
            <a:ext cx="27911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교육활동 침해학생에 대한 조치</a:t>
            </a:r>
            <a:endParaRPr lang="en-US" altLang="ko-KR" sz="140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학생 외 </a:t>
            </a:r>
            <a:r>
              <a:rPr lang="ko-KR" altLang="en-US" sz="1400" err="1">
                <a:latin typeface="나눔스퀘어 Bold" pitchFamily="50" charset="-127"/>
                <a:ea typeface="나눔스퀘어 Bold" pitchFamily="50" charset="-127"/>
              </a:rPr>
              <a:t>침해자에</a:t>
            </a: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 대한 조치</a:t>
            </a:r>
            <a:endParaRPr lang="en-US" altLang="ko-KR" sz="140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교육활동 침해행위 사안처리 절차</a:t>
            </a:r>
            <a:endParaRPr lang="en-US" altLang="ko-KR" sz="140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학교교권보호위원회 분쟁조정</a:t>
            </a:r>
            <a:endParaRPr lang="en-US" altLang="ko-KR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81342" y="426453"/>
            <a:ext cx="61350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교원의 지위 향상 및 교육활동 보호를 위한 </a:t>
            </a:r>
            <a:endParaRPr lang="en-US" altLang="ko-KR" sz="240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특별법 </a:t>
            </a:r>
          </a:p>
        </p:txBody>
      </p:sp>
      <p:sp>
        <p:nvSpPr>
          <p:cNvPr id="19" name="타원 18"/>
          <p:cNvSpPr/>
          <p:nvPr/>
        </p:nvSpPr>
        <p:spPr>
          <a:xfrm>
            <a:off x="5485289" y="561514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791669" y="1264501"/>
            <a:ext cx="30299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교육활동 침해 행위란</a:t>
            </a:r>
            <a:r>
              <a:rPr lang="en-US" altLang="ko-KR" sz="2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?</a:t>
            </a:r>
            <a:endParaRPr lang="ko-KR" altLang="en-US" sz="2400">
              <a:solidFill>
                <a:schemeClr val="tx1">
                  <a:lumMod val="85000"/>
                  <a:lumOff val="15000"/>
                </a:schemeClr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5485289" y="1410017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5791669" y="1839874"/>
            <a:ext cx="4062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교육활동 침해행위에 따른 조치</a:t>
            </a:r>
          </a:p>
        </p:txBody>
      </p:sp>
      <p:sp>
        <p:nvSpPr>
          <p:cNvPr id="23" name="타원 22"/>
          <p:cNvSpPr/>
          <p:nvPr/>
        </p:nvSpPr>
        <p:spPr>
          <a:xfrm>
            <a:off x="5485289" y="2008756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5911092" y="4009497"/>
            <a:ext cx="3297698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교육활동 침해행위를 하면 안되는 이유</a:t>
            </a:r>
            <a:endParaRPr lang="en-US" altLang="ko-KR" sz="140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학교 교육 환경 이해하기</a:t>
            </a:r>
            <a:endParaRPr lang="en-US" altLang="ko-KR" sz="140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교원의 교육활동이 침해 될 수 있는 상황</a:t>
            </a:r>
            <a:endParaRPr lang="en-US" altLang="ko-KR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791669" y="3593761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학부모와 함께하는 행복 학교 만들기</a:t>
            </a:r>
          </a:p>
        </p:txBody>
      </p:sp>
      <p:sp>
        <p:nvSpPr>
          <p:cNvPr id="28" name="타원 27"/>
          <p:cNvSpPr/>
          <p:nvPr/>
        </p:nvSpPr>
        <p:spPr>
          <a:xfrm>
            <a:off x="5485289" y="3728822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TextBox 29"/>
          <p:cNvSpPr txBox="1"/>
          <p:nvPr/>
        </p:nvSpPr>
        <p:spPr>
          <a:xfrm>
            <a:off x="5791669" y="5136287"/>
            <a:ext cx="47003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나눔스퀘어 Bold" pitchFamily="50" charset="-127"/>
                <a:ea typeface="나눔스퀘어 Bold" pitchFamily="50" charset="-127"/>
              </a:rPr>
              <a:t>가정에서의 교육활동 침해 예방 교육</a:t>
            </a:r>
          </a:p>
        </p:txBody>
      </p:sp>
      <p:sp>
        <p:nvSpPr>
          <p:cNvPr id="31" name="타원 30"/>
          <p:cNvSpPr/>
          <p:nvPr/>
        </p:nvSpPr>
        <p:spPr>
          <a:xfrm>
            <a:off x="5485289" y="5271348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911092" y="5582914"/>
            <a:ext cx="509626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학부모의 정립한 교육활동 참여</a:t>
            </a:r>
            <a:endParaRPr lang="en-US" altLang="ko-KR" sz="1400">
              <a:latin typeface="나눔스퀘어 Bold" pitchFamily="50" charset="-127"/>
              <a:ea typeface="나눔스퀘어 Bold" pitchFamily="50" charset="-127"/>
            </a:endParaRPr>
          </a:p>
          <a:p>
            <a:pPr marL="180975" indent="-180975" fontAlgn="base" latinLnBrk="0">
              <a:lnSpc>
                <a:spcPct val="150000"/>
              </a:lnSpc>
              <a:buClr>
                <a:srgbClr val="7EBD36"/>
              </a:buClr>
              <a:buSzPct val="100000"/>
              <a:buFont typeface="Arial" panose="020B0604020202020204" pitchFamily="34" charset="0"/>
              <a:buChar char="•"/>
              <a:tabLst>
                <a:tab pos="87313" algn="l"/>
              </a:tabLst>
            </a:pPr>
            <a:r>
              <a:rPr lang="ko-KR" altLang="en-US" sz="1400">
                <a:latin typeface="나눔스퀘어 Bold" pitchFamily="50" charset="-127"/>
                <a:ea typeface="나눔스퀘어 Bold" pitchFamily="50" charset="-127"/>
              </a:rPr>
              <a:t>가정교육의 중요성 인식하기 및 교원과 학부모의 관계 재정립하기</a:t>
            </a:r>
            <a:endParaRPr lang="en-US" altLang="ko-KR" sz="1400"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9056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76823" y="241553"/>
            <a:ext cx="11251798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3500">
                <a:latin typeface="배스킨라빈스 R" pitchFamily="18" charset="-127"/>
                <a:ea typeface="배스킨라빈스 R" pitchFamily="18" charset="-127"/>
              </a:rPr>
              <a:t>교원의 지위 향상 및 교육활동 보호를 위한 특별법 시행</a:t>
            </a:r>
          </a:p>
        </p:txBody>
      </p:sp>
      <p:sp>
        <p:nvSpPr>
          <p:cNvPr id="29" name="모서리가 둥근 직사각형 14">
            <a:extLst>
              <a:ext uri="{FF2B5EF4-FFF2-40B4-BE49-F238E27FC236}">
                <a16:creationId xmlns:a16="http://schemas.microsoft.com/office/drawing/2014/main" id="{021568F2-92A8-4074-82AF-4FC38FF86F09}"/>
              </a:ext>
            </a:extLst>
          </p:cNvPr>
          <p:cNvSpPr/>
          <p:nvPr/>
        </p:nvSpPr>
        <p:spPr>
          <a:xfrm>
            <a:off x="741016" y="2244122"/>
            <a:ext cx="1681873" cy="2122606"/>
          </a:xfrm>
          <a:prstGeom prst="roundRect">
            <a:avLst>
              <a:gd name="adj" fmla="val 8857"/>
            </a:avLst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>
                <a:latin typeface="나눔스퀘어 Bold" pitchFamily="50" charset="-127"/>
                <a:ea typeface="나눔스퀘어 Bold" pitchFamily="50" charset="-127"/>
              </a:rPr>
              <a:t>법률</a:t>
            </a:r>
          </a:p>
        </p:txBody>
      </p:sp>
      <p:sp>
        <p:nvSpPr>
          <p:cNvPr id="2" name="사각형: 둥근 위쪽 모서리 1">
            <a:extLst>
              <a:ext uri="{FF2B5EF4-FFF2-40B4-BE49-F238E27FC236}">
                <a16:creationId xmlns:a16="http://schemas.microsoft.com/office/drawing/2014/main" id="{6FA80812-1418-446D-A649-EB986E09C76C}"/>
              </a:ext>
            </a:extLst>
          </p:cNvPr>
          <p:cNvSpPr/>
          <p:nvPr/>
        </p:nvSpPr>
        <p:spPr>
          <a:xfrm>
            <a:off x="2703137" y="2244122"/>
            <a:ext cx="2462428" cy="452785"/>
          </a:xfrm>
          <a:prstGeom prst="round2Same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10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舊 </a:t>
            </a:r>
            <a:r>
              <a:rPr lang="ko-KR" altLang="en-US" sz="1000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「교원의 지위 향상을 위한 특별법」</a:t>
            </a:r>
            <a:endParaRPr lang="ko-KR" altLang="en-US" sz="100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 fontAlgn="base" latinLnBrk="0"/>
            <a:r>
              <a:rPr lang="en-US" altLang="ko-KR" sz="900" spc="-11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( 2016. 2. 3. </a:t>
            </a:r>
            <a:r>
              <a:rPr lang="ko-KR" altLang="en-US" sz="900" spc="-11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법률</a:t>
            </a:r>
            <a:r>
              <a:rPr lang="en-US" altLang="ko-KR" sz="900" spc="-11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ko-KR" altLang="en-US" sz="900" spc="-11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제</a:t>
            </a:r>
            <a:r>
              <a:rPr lang="en-US" altLang="ko-KR" sz="900" spc="-11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13936</a:t>
            </a:r>
            <a:r>
              <a:rPr lang="ko-KR" altLang="en-US" sz="900" spc="-11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호로 개정되기 전의 것 </a:t>
            </a:r>
            <a:r>
              <a:rPr lang="en-US" altLang="ko-KR" sz="900" spc="-11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)   </a:t>
            </a: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5A5317DB-EAF8-4DE2-A507-FBE4F787682B}"/>
              </a:ext>
            </a:extLst>
          </p:cNvPr>
          <p:cNvSpPr/>
          <p:nvPr/>
        </p:nvSpPr>
        <p:spPr>
          <a:xfrm flipV="1">
            <a:off x="2694451" y="4321009"/>
            <a:ext cx="2471114" cy="45719"/>
          </a:xfrm>
          <a:prstGeom prst="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6EE6830-6BCD-47FF-AADE-816E5F1010B9}"/>
              </a:ext>
            </a:extLst>
          </p:cNvPr>
          <p:cNvSpPr/>
          <p:nvPr/>
        </p:nvSpPr>
        <p:spPr>
          <a:xfrm>
            <a:off x="2703137" y="2696907"/>
            <a:ext cx="2462428" cy="1624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교원의 교육활동 보호규정 </a:t>
            </a:r>
            <a:r>
              <a:rPr lang="ko-KR" altLang="en-US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부존재</a:t>
            </a:r>
            <a:endParaRPr lang="ko-KR" altLang="en-US" sz="12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38" name="사각형: 둥근 위쪽 모서리 37">
            <a:extLst>
              <a:ext uri="{FF2B5EF4-FFF2-40B4-BE49-F238E27FC236}">
                <a16:creationId xmlns:a16="http://schemas.microsoft.com/office/drawing/2014/main" id="{38B360DC-1C94-4BCB-9A7A-4BB15300E3BF}"/>
              </a:ext>
            </a:extLst>
          </p:cNvPr>
          <p:cNvSpPr/>
          <p:nvPr/>
        </p:nvSpPr>
        <p:spPr>
          <a:xfrm>
            <a:off x="5847389" y="2244122"/>
            <a:ext cx="2462428" cy="452785"/>
          </a:xfrm>
          <a:prstGeom prst="round2Same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900">
                <a:solidFill>
                  <a:schemeClr val="bg1"/>
                </a:solidFill>
              </a:rPr>
              <a:t>舊 </a:t>
            </a:r>
            <a:r>
              <a:rPr lang="ko-KR" altLang="en-US" sz="900" b="1">
                <a:solidFill>
                  <a:schemeClr val="bg1"/>
                </a:solidFill>
              </a:rPr>
              <a:t>「교원의 지위향상 및 교육활동   보호를 위한 특별법」</a:t>
            </a:r>
            <a:endParaRPr lang="ko-KR" altLang="en-US" sz="900">
              <a:solidFill>
                <a:schemeClr val="bg1"/>
              </a:solidFill>
            </a:endParaRPr>
          </a:p>
          <a:p>
            <a:pPr algn="ctr" fontAlgn="base" latinLnBrk="0"/>
            <a:r>
              <a:rPr lang="en-US" altLang="ko-KR" sz="900">
                <a:solidFill>
                  <a:schemeClr val="bg1"/>
                </a:solidFill>
              </a:rPr>
              <a:t>(</a:t>
            </a:r>
            <a:r>
              <a:rPr lang="ko-KR" altLang="en-US" sz="900">
                <a:solidFill>
                  <a:schemeClr val="bg1"/>
                </a:solidFill>
              </a:rPr>
              <a:t>법률 제</a:t>
            </a:r>
            <a:r>
              <a:rPr lang="en-US" altLang="ko-KR" sz="900">
                <a:solidFill>
                  <a:schemeClr val="bg1"/>
                </a:solidFill>
              </a:rPr>
              <a:t>13936</a:t>
            </a:r>
            <a:r>
              <a:rPr lang="ko-KR" altLang="en-US" sz="900">
                <a:solidFill>
                  <a:schemeClr val="bg1"/>
                </a:solidFill>
              </a:rPr>
              <a:t>호</a:t>
            </a:r>
            <a:r>
              <a:rPr lang="en-US" altLang="ko-KR" sz="900">
                <a:solidFill>
                  <a:schemeClr val="bg1"/>
                </a:solidFill>
              </a:rPr>
              <a:t>, 2016. 2. 3. </a:t>
            </a:r>
            <a:r>
              <a:rPr lang="ko-KR" altLang="en-US" sz="900">
                <a:solidFill>
                  <a:schemeClr val="bg1"/>
                </a:solidFill>
              </a:rPr>
              <a:t>공포</a:t>
            </a:r>
            <a:r>
              <a:rPr lang="en-US" altLang="ko-KR" sz="900">
                <a:solidFill>
                  <a:schemeClr val="bg1"/>
                </a:solidFill>
              </a:rPr>
              <a:t>, 8.4. </a:t>
            </a:r>
            <a:r>
              <a:rPr lang="ko-KR" altLang="en-US" sz="900">
                <a:solidFill>
                  <a:schemeClr val="bg1"/>
                </a:solidFill>
              </a:rPr>
              <a:t>시행</a:t>
            </a:r>
            <a:r>
              <a:rPr lang="en-US" altLang="ko-KR" sz="900">
                <a:solidFill>
                  <a:schemeClr val="bg1"/>
                </a:solidFill>
              </a:rPr>
              <a:t>)</a:t>
            </a:r>
            <a:endParaRPr lang="ko-KR" altLang="en-US" sz="900">
              <a:solidFill>
                <a:schemeClr val="bg1"/>
              </a:solidFill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427A09A6-1CA3-4702-9318-B28B49FCF5DA}"/>
              </a:ext>
            </a:extLst>
          </p:cNvPr>
          <p:cNvSpPr/>
          <p:nvPr/>
        </p:nvSpPr>
        <p:spPr>
          <a:xfrm flipV="1">
            <a:off x="5838703" y="4321009"/>
            <a:ext cx="2471114" cy="45719"/>
          </a:xfrm>
          <a:prstGeom prst="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E0A16D78-AEE4-4875-B28D-42BFD53E7C5B}"/>
              </a:ext>
            </a:extLst>
          </p:cNvPr>
          <p:cNvSpPr/>
          <p:nvPr/>
        </p:nvSpPr>
        <p:spPr>
          <a:xfrm>
            <a:off x="5847389" y="2696907"/>
            <a:ext cx="2462428" cy="1624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 indent="-87313" fontAlgn="base">
              <a:buFontTx/>
              <a:buChar char="-"/>
            </a:pP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교육활동 중에 폭행이나 모욕 등으로  피해를 입은 교원에 대하여 적절한 치유와 교권 회복의 기회를 제공하고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침해학생에게는 특별교육이나 심리치료를 받게 하는 등 제도적 장치를 마련함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pPr marL="171450" indent="-171450" fontAlgn="base">
              <a:buFontTx/>
              <a:buChar char="-"/>
            </a:pPr>
            <a:endParaRPr lang="en-US" altLang="ko-KR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marL="87313" indent="-87313" fontAlgn="base">
              <a:buFontTx/>
              <a:buChar char="-"/>
            </a:pP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제명 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“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교원의 지위 향상을 위한 특별법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”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을 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“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교원의 지위 향상 및 교육활동보호를 위한 특별법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”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으로 변경함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</a:t>
            </a:r>
            <a:endParaRPr lang="ko-KR" altLang="en-US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42" name="사각형: 둥근 위쪽 모서리 41">
            <a:extLst>
              <a:ext uri="{FF2B5EF4-FFF2-40B4-BE49-F238E27FC236}">
                <a16:creationId xmlns:a16="http://schemas.microsoft.com/office/drawing/2014/main" id="{FFBA1D89-4016-4362-95B1-C613DC12C04B}"/>
              </a:ext>
            </a:extLst>
          </p:cNvPr>
          <p:cNvSpPr/>
          <p:nvPr/>
        </p:nvSpPr>
        <p:spPr>
          <a:xfrm>
            <a:off x="9000327" y="2221262"/>
            <a:ext cx="2462428" cy="452785"/>
          </a:xfrm>
          <a:prstGeom prst="round2Same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900">
                <a:solidFill>
                  <a:schemeClr val="bg1"/>
                </a:solidFill>
              </a:rPr>
              <a:t>(</a:t>
            </a:r>
            <a:r>
              <a:rPr lang="ko-KR" altLang="en-US" sz="900">
                <a:solidFill>
                  <a:schemeClr val="bg1"/>
                </a:solidFill>
              </a:rPr>
              <a:t>현행</a:t>
            </a:r>
            <a:r>
              <a:rPr lang="en-US" altLang="ko-KR" sz="900">
                <a:solidFill>
                  <a:schemeClr val="bg1"/>
                </a:solidFill>
              </a:rPr>
              <a:t>) </a:t>
            </a:r>
            <a:r>
              <a:rPr lang="ko-KR" altLang="en-US" sz="900">
                <a:solidFill>
                  <a:schemeClr val="bg1"/>
                </a:solidFill>
              </a:rPr>
              <a:t>「교원의 지위향상 및 교육활동 보호를 위한 특별법」</a:t>
            </a:r>
          </a:p>
          <a:p>
            <a:pPr algn="ctr" fontAlgn="base" latinLnBrk="0"/>
            <a:r>
              <a:rPr lang="en-US" altLang="ko-KR" sz="900">
                <a:solidFill>
                  <a:schemeClr val="bg1"/>
                </a:solidFill>
              </a:rPr>
              <a:t>(</a:t>
            </a:r>
            <a:r>
              <a:rPr lang="ko-KR" altLang="en-US" sz="900">
                <a:solidFill>
                  <a:schemeClr val="bg1"/>
                </a:solidFill>
              </a:rPr>
              <a:t>법률 제</a:t>
            </a:r>
            <a:r>
              <a:rPr lang="en-US" altLang="ko-KR" sz="900">
                <a:solidFill>
                  <a:schemeClr val="bg1"/>
                </a:solidFill>
              </a:rPr>
              <a:t>16309</a:t>
            </a:r>
            <a:r>
              <a:rPr lang="ko-KR" altLang="en-US" sz="900">
                <a:solidFill>
                  <a:schemeClr val="bg1"/>
                </a:solidFill>
              </a:rPr>
              <a:t>호</a:t>
            </a:r>
            <a:r>
              <a:rPr lang="en-US" altLang="ko-KR" sz="900">
                <a:solidFill>
                  <a:schemeClr val="bg1"/>
                </a:solidFill>
              </a:rPr>
              <a:t>, 2019. 10. 17. </a:t>
            </a:r>
            <a:r>
              <a:rPr lang="ko-KR" altLang="en-US" sz="900">
                <a:solidFill>
                  <a:schemeClr val="bg1"/>
                </a:solidFill>
              </a:rPr>
              <a:t>시행</a:t>
            </a:r>
            <a:r>
              <a:rPr lang="en-US" altLang="ko-KR" sz="900">
                <a:solidFill>
                  <a:schemeClr val="bg1"/>
                </a:solidFill>
              </a:rPr>
              <a:t>)</a:t>
            </a:r>
            <a:endParaRPr lang="ko-KR" altLang="en-US" sz="900">
              <a:solidFill>
                <a:schemeClr val="bg1"/>
              </a:solidFill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E05D7EF0-B29B-4EC2-B6DD-1B90DA7B7816}"/>
              </a:ext>
            </a:extLst>
          </p:cNvPr>
          <p:cNvSpPr/>
          <p:nvPr/>
        </p:nvSpPr>
        <p:spPr>
          <a:xfrm flipV="1">
            <a:off x="8991641" y="4298149"/>
            <a:ext cx="2471114" cy="45719"/>
          </a:xfrm>
          <a:prstGeom prst="rect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4" name="직사각형 43">
            <a:extLst>
              <a:ext uri="{FF2B5EF4-FFF2-40B4-BE49-F238E27FC236}">
                <a16:creationId xmlns:a16="http://schemas.microsoft.com/office/drawing/2014/main" id="{C608C9C8-3024-4AE8-9864-7B6D0B85525B}"/>
              </a:ext>
            </a:extLst>
          </p:cNvPr>
          <p:cNvSpPr/>
          <p:nvPr/>
        </p:nvSpPr>
        <p:spPr>
          <a:xfrm>
            <a:off x="9000327" y="2674047"/>
            <a:ext cx="2462428" cy="1624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endParaRPr lang="en-US" altLang="ko-KR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46" name="사각형: 둥근 위쪽 모서리 45">
            <a:extLst>
              <a:ext uri="{FF2B5EF4-FFF2-40B4-BE49-F238E27FC236}">
                <a16:creationId xmlns:a16="http://schemas.microsoft.com/office/drawing/2014/main" id="{A47B2939-3E4F-4F09-A697-D91383CF56FC}"/>
              </a:ext>
            </a:extLst>
          </p:cNvPr>
          <p:cNvSpPr/>
          <p:nvPr/>
        </p:nvSpPr>
        <p:spPr>
          <a:xfrm>
            <a:off x="2703137" y="4566536"/>
            <a:ext cx="2462428" cy="452785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950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舊 </a:t>
            </a:r>
            <a:r>
              <a:rPr lang="ko-KR" altLang="en-US" sz="950" b="1">
                <a:solidFill>
                  <a:schemeClr val="bg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「교원 예우에 관한 규정」</a:t>
            </a:r>
            <a:endParaRPr lang="ko-KR" altLang="en-US" sz="950">
              <a:solidFill>
                <a:schemeClr val="bg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 fontAlgn="base" latinLnBrk="0"/>
            <a:r>
              <a:rPr lang="en-US" altLang="ko-KR" sz="95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(2013. 3. 23. </a:t>
            </a:r>
            <a:r>
              <a:rPr lang="ko-KR" altLang="en-US" sz="95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대통령령 </a:t>
            </a:r>
            <a:r>
              <a:rPr lang="en-US" altLang="ko-KR" sz="95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24423</a:t>
            </a:r>
            <a:r>
              <a:rPr lang="ko-KR" altLang="en-US" sz="95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호로 개정되기 전의 것</a:t>
            </a:r>
            <a:r>
              <a:rPr lang="en-US" altLang="ko-KR" sz="95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95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5D561D54-4E44-42D7-AC6A-B0652CE5A000}"/>
              </a:ext>
            </a:extLst>
          </p:cNvPr>
          <p:cNvSpPr/>
          <p:nvPr/>
        </p:nvSpPr>
        <p:spPr>
          <a:xfrm flipV="1">
            <a:off x="2694451" y="6643423"/>
            <a:ext cx="2471114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C3DD3FCD-30C9-4C0C-ACB9-2E8E9F6C4636}"/>
              </a:ext>
            </a:extLst>
          </p:cNvPr>
          <p:cNvSpPr/>
          <p:nvPr/>
        </p:nvSpPr>
        <p:spPr>
          <a:xfrm>
            <a:off x="2703137" y="5019321"/>
            <a:ext cx="2462428" cy="1624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시·도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교육감의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교육활동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보호를</a:t>
            </a:r>
            <a:endParaRPr lang="en-US" altLang="ko-KR" sz="12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/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위한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시책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수립·시행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의무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</a:t>
            </a:r>
          </a:p>
          <a:p>
            <a:pPr fontAlgn="base"/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시·도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교권보호위원회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설치·운영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등이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</a:t>
            </a:r>
            <a:r>
              <a:rPr lang="en-US" altLang="ko-KR" sz="1200" err="1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규정됨</a:t>
            </a:r>
            <a:r>
              <a:rPr lang="en-US" altLang="ko-KR" sz="1200">
                <a:solidFill>
                  <a:schemeClr val="tx1"/>
                </a:solidFill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</p:txBody>
      </p:sp>
      <p:sp>
        <p:nvSpPr>
          <p:cNvPr id="50" name="사각형: 둥근 위쪽 모서리 49">
            <a:extLst>
              <a:ext uri="{FF2B5EF4-FFF2-40B4-BE49-F238E27FC236}">
                <a16:creationId xmlns:a16="http://schemas.microsoft.com/office/drawing/2014/main" id="{6028974B-18BB-4967-9EA4-DC95B5CCC4B6}"/>
              </a:ext>
            </a:extLst>
          </p:cNvPr>
          <p:cNvSpPr/>
          <p:nvPr/>
        </p:nvSpPr>
        <p:spPr>
          <a:xfrm>
            <a:off x="5847389" y="4566536"/>
            <a:ext cx="2462428" cy="452785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ko-KR" altLang="en-US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舊</a:t>
            </a:r>
            <a:r>
              <a:rPr lang="ko-KR" altLang="en-US" sz="800" b="1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「교원의 지위향상 및 교육활동 보호를 위한 특별법 시행령」</a:t>
            </a:r>
            <a:endParaRPr lang="ko-KR" altLang="en-US" sz="800">
              <a:solidFill>
                <a:schemeClr val="bg1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 fontAlgn="base" latinLnBrk="0"/>
            <a:r>
              <a:rPr lang="en-US" altLang="ko-KR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대통령령 제</a:t>
            </a:r>
            <a:r>
              <a:rPr lang="en-US" altLang="ko-KR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27418</a:t>
            </a:r>
            <a:r>
              <a:rPr lang="ko-KR" altLang="en-US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호</a:t>
            </a:r>
            <a:r>
              <a:rPr lang="en-US" altLang="ko-KR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2016. 8. 2. </a:t>
            </a:r>
            <a:r>
              <a:rPr lang="ko-KR" altLang="en-US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공포</a:t>
            </a:r>
            <a:r>
              <a:rPr lang="en-US" altLang="ko-KR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8.4.</a:t>
            </a:r>
            <a:r>
              <a:rPr lang="ko-KR" altLang="en-US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시행</a:t>
            </a:r>
            <a:r>
              <a:rPr lang="en-US" altLang="ko-KR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800">
                <a:solidFill>
                  <a:schemeClr val="bg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</a:p>
        </p:txBody>
      </p:sp>
      <p:sp>
        <p:nvSpPr>
          <p:cNvPr id="51" name="직사각형 50">
            <a:extLst>
              <a:ext uri="{FF2B5EF4-FFF2-40B4-BE49-F238E27FC236}">
                <a16:creationId xmlns:a16="http://schemas.microsoft.com/office/drawing/2014/main" id="{323BDA9A-DA3D-404D-8C03-9CE0325813A2}"/>
              </a:ext>
            </a:extLst>
          </p:cNvPr>
          <p:cNvSpPr/>
          <p:nvPr/>
        </p:nvSpPr>
        <p:spPr>
          <a:xfrm flipV="1">
            <a:off x="5838703" y="6643423"/>
            <a:ext cx="2471114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C78430C0-48FA-4455-ACEC-F6F8019209A6}"/>
              </a:ext>
            </a:extLst>
          </p:cNvPr>
          <p:cNvSpPr/>
          <p:nvPr/>
        </p:nvSpPr>
        <p:spPr>
          <a:xfrm>
            <a:off x="5847389" y="5019321"/>
            <a:ext cx="2462428" cy="1624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7313" indent="-87313" fontAlgn="base">
              <a:buFontTx/>
              <a:buChar char="-"/>
              <a:tabLst>
                <a:tab pos="87313" algn="l"/>
              </a:tabLst>
            </a:pP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교원지위법 개정에 따라 교육활동 침해행위의 구체적 유형 및 교원치유지원센터의 지정 요건 등 필요한 사항을 규정함</a:t>
            </a:r>
            <a:endParaRPr lang="en-US" altLang="ko-KR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marL="171450" indent="-171450" fontAlgn="base">
              <a:buFontTx/>
              <a:buChar char="-"/>
            </a:pPr>
            <a:endParaRPr lang="en-US" altLang="ko-KR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marL="87313" indent="-87313" fontAlgn="base">
              <a:buFontTx/>
              <a:buChar char="-"/>
            </a:pP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제명 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“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교원 예우에 관한 규정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”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을 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“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교원의 지위 향상 및 교육활동 보호를 위한 특별법 시행령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”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으로 변경함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</a:t>
            </a:r>
            <a:endParaRPr lang="ko-KR" altLang="en-US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</p:txBody>
      </p:sp>
      <p:sp>
        <p:nvSpPr>
          <p:cNvPr id="54" name="사각형: 둥근 위쪽 모서리 53">
            <a:extLst>
              <a:ext uri="{FF2B5EF4-FFF2-40B4-BE49-F238E27FC236}">
                <a16:creationId xmlns:a16="http://schemas.microsoft.com/office/drawing/2014/main" id="{79ACF750-F8BC-4171-8D85-9EEED86B5777}"/>
              </a:ext>
            </a:extLst>
          </p:cNvPr>
          <p:cNvSpPr/>
          <p:nvPr/>
        </p:nvSpPr>
        <p:spPr>
          <a:xfrm>
            <a:off x="8982955" y="4566536"/>
            <a:ext cx="2462428" cy="452785"/>
          </a:xfrm>
          <a:prstGeom prst="round2Same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900"/>
              <a:t>(</a:t>
            </a:r>
            <a:r>
              <a:rPr lang="ko-KR" altLang="en-US" sz="900"/>
              <a:t>현행</a:t>
            </a:r>
            <a:r>
              <a:rPr lang="en-US" altLang="ko-KR" sz="900"/>
              <a:t>) </a:t>
            </a:r>
            <a:r>
              <a:rPr lang="ko-KR" altLang="en-US" sz="900"/>
              <a:t>「교원의 지위향상 및 교육활동 보호를 위한 특별법 시행령」</a:t>
            </a:r>
          </a:p>
          <a:p>
            <a:pPr algn="ctr" fontAlgn="base" latinLnBrk="0"/>
            <a:r>
              <a:rPr lang="en-US" altLang="ko-KR" sz="900"/>
              <a:t>(</a:t>
            </a:r>
            <a:r>
              <a:rPr lang="ko-KR" altLang="en-US" sz="900"/>
              <a:t>대통령령 제</a:t>
            </a:r>
            <a:r>
              <a:rPr lang="en-US" altLang="ko-KR" sz="900"/>
              <a:t>30119</a:t>
            </a:r>
            <a:r>
              <a:rPr lang="ko-KR" altLang="en-US" sz="900"/>
              <a:t>호</a:t>
            </a:r>
            <a:r>
              <a:rPr lang="en-US" altLang="ko-KR" sz="900"/>
              <a:t>, 2019. 10. 17. </a:t>
            </a:r>
            <a:r>
              <a:rPr lang="ko-KR" altLang="en-US" sz="900"/>
              <a:t>시행</a:t>
            </a:r>
            <a:r>
              <a:rPr lang="en-US" altLang="ko-KR" sz="900"/>
              <a:t>) </a:t>
            </a:r>
            <a:endParaRPr lang="ko-KR" altLang="en-US" sz="900"/>
          </a:p>
        </p:txBody>
      </p:sp>
      <p:sp>
        <p:nvSpPr>
          <p:cNvPr id="55" name="직사각형 54">
            <a:extLst>
              <a:ext uri="{FF2B5EF4-FFF2-40B4-BE49-F238E27FC236}">
                <a16:creationId xmlns:a16="http://schemas.microsoft.com/office/drawing/2014/main" id="{AD194E8D-DA1F-495C-87AC-658F24B02E61}"/>
              </a:ext>
            </a:extLst>
          </p:cNvPr>
          <p:cNvSpPr/>
          <p:nvPr/>
        </p:nvSpPr>
        <p:spPr>
          <a:xfrm flipV="1">
            <a:off x="8974269" y="6643423"/>
            <a:ext cx="2471114" cy="4571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A71875B5-4E21-4077-84FB-BF0D9A9CC4FC}"/>
              </a:ext>
            </a:extLst>
          </p:cNvPr>
          <p:cNvSpPr/>
          <p:nvPr/>
        </p:nvSpPr>
        <p:spPr>
          <a:xfrm>
            <a:off x="8982955" y="5019321"/>
            <a:ext cx="2462428" cy="1624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fontAlgn="base">
              <a:buFontTx/>
              <a:buChar char="-"/>
            </a:pP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교원지위법 개정에 따라 교원의 </a:t>
            </a:r>
            <a:endParaRPr lang="en-US" altLang="ko-KR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 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보호 조치에 필요한 비용의 부담 범위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,              </a:t>
            </a:r>
          </a:p>
          <a:p>
            <a:pPr fontAlgn="base"/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 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교육활동 침해행위를 한 학생에 대한</a:t>
            </a:r>
            <a:endParaRPr lang="en-US" altLang="ko-KR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  </a:t>
            </a:r>
            <a:r>
              <a:rPr lang="ko-KR" altLang="en-US" sz="100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조치별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적용 기준 등 법률에서 위임된</a:t>
            </a:r>
            <a:endParaRPr lang="en-US" altLang="ko-KR" sz="100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    </a:t>
            </a:r>
            <a:r>
              <a:rPr lang="ko-KR" altLang="en-US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사항과 그 시행에 필요한 사항을 규정함</a:t>
            </a:r>
            <a:r>
              <a:rPr lang="en-US" altLang="ko-KR" sz="100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.</a:t>
            </a:r>
          </a:p>
        </p:txBody>
      </p:sp>
      <p:sp>
        <p:nvSpPr>
          <p:cNvPr id="7" name="화살표: 오른쪽 6">
            <a:extLst>
              <a:ext uri="{FF2B5EF4-FFF2-40B4-BE49-F238E27FC236}">
                <a16:creationId xmlns:a16="http://schemas.microsoft.com/office/drawing/2014/main" id="{8943C861-8FD1-448A-9699-CF88AEBEED7E}"/>
              </a:ext>
            </a:extLst>
          </p:cNvPr>
          <p:cNvSpPr/>
          <p:nvPr/>
        </p:nvSpPr>
        <p:spPr>
          <a:xfrm>
            <a:off x="5265085" y="3241315"/>
            <a:ext cx="495688" cy="366532"/>
          </a:xfrm>
          <a:prstGeom prst="rightArrow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4" name="화살표: 오른쪽 6">
            <a:extLst>
              <a:ext uri="{FF2B5EF4-FFF2-40B4-BE49-F238E27FC236}">
                <a16:creationId xmlns:a16="http://schemas.microsoft.com/office/drawing/2014/main" id="{8943C861-8FD1-448A-9699-CF88AEBEED7E}"/>
              </a:ext>
            </a:extLst>
          </p:cNvPr>
          <p:cNvSpPr/>
          <p:nvPr/>
        </p:nvSpPr>
        <p:spPr>
          <a:xfrm>
            <a:off x="8446329" y="3241315"/>
            <a:ext cx="495688" cy="366532"/>
          </a:xfrm>
          <a:prstGeom prst="rightArrow">
            <a:avLst/>
          </a:prstGeom>
          <a:solidFill>
            <a:srgbClr val="7EB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5" name="화살표: 오른쪽 6">
            <a:extLst>
              <a:ext uri="{FF2B5EF4-FFF2-40B4-BE49-F238E27FC236}">
                <a16:creationId xmlns:a16="http://schemas.microsoft.com/office/drawing/2014/main" id="{8943C861-8FD1-448A-9699-CF88AEBEED7E}"/>
              </a:ext>
            </a:extLst>
          </p:cNvPr>
          <p:cNvSpPr/>
          <p:nvPr/>
        </p:nvSpPr>
        <p:spPr>
          <a:xfrm>
            <a:off x="5245499" y="5594560"/>
            <a:ext cx="495688" cy="36653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0" name="화살표: 오른쪽 6">
            <a:extLst>
              <a:ext uri="{FF2B5EF4-FFF2-40B4-BE49-F238E27FC236}">
                <a16:creationId xmlns:a16="http://schemas.microsoft.com/office/drawing/2014/main" id="{8943C861-8FD1-448A-9699-CF88AEBEED7E}"/>
              </a:ext>
            </a:extLst>
          </p:cNvPr>
          <p:cNvSpPr/>
          <p:nvPr/>
        </p:nvSpPr>
        <p:spPr>
          <a:xfrm>
            <a:off x="8427233" y="5594560"/>
            <a:ext cx="495688" cy="366532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61" name="모서리가 둥근 직사각형 14">
            <a:extLst>
              <a:ext uri="{FF2B5EF4-FFF2-40B4-BE49-F238E27FC236}">
                <a16:creationId xmlns:a16="http://schemas.microsoft.com/office/drawing/2014/main" id="{021568F2-92A8-4074-82AF-4FC38FF86F09}"/>
              </a:ext>
            </a:extLst>
          </p:cNvPr>
          <p:cNvSpPr/>
          <p:nvPr/>
        </p:nvSpPr>
        <p:spPr>
          <a:xfrm>
            <a:off x="741015" y="4554998"/>
            <a:ext cx="1681873" cy="2122606"/>
          </a:xfrm>
          <a:prstGeom prst="roundRect">
            <a:avLst>
              <a:gd name="adj" fmla="val 885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>
                <a:latin typeface="나눔스퀘어 Bold" pitchFamily="50" charset="-127"/>
                <a:ea typeface="나눔스퀘어 Bold" pitchFamily="50" charset="-127"/>
              </a:rPr>
              <a:t>대통령령</a:t>
            </a:r>
          </a:p>
        </p:txBody>
      </p:sp>
      <p:sp>
        <p:nvSpPr>
          <p:cNvPr id="36" name="직사각형 35"/>
          <p:cNvSpPr/>
          <p:nvPr/>
        </p:nvSpPr>
        <p:spPr>
          <a:xfrm>
            <a:off x="2191817" y="1322383"/>
            <a:ext cx="8972550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 err="1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교원지위법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약칭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) 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변천 과정</a:t>
            </a:r>
            <a:endParaRPr lang="en-US" altLang="ko-KR" sz="230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B2ABE-33F4-4C5D-960B-3A688F398EE1}"/>
              </a:ext>
            </a:extLst>
          </p:cNvPr>
          <p:cNvSpPr txBox="1"/>
          <p:nvPr/>
        </p:nvSpPr>
        <p:spPr>
          <a:xfrm>
            <a:off x="9084946" y="2678247"/>
            <a:ext cx="23054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fontAlgn="base">
              <a:buFontTx/>
              <a:buChar char="-"/>
            </a:pP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 침해에 대해 </a:t>
            </a:r>
            <a:r>
              <a:rPr lang="ko-KR" altLang="en-US" sz="1000" err="1">
                <a:latin typeface="나눔스퀘어" pitchFamily="50" charset="-127"/>
                <a:ea typeface="나눔스퀘어" pitchFamily="50" charset="-127"/>
              </a:rPr>
              <a:t>학교교권보호</a:t>
            </a: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 위원회의</a:t>
            </a:r>
            <a:endParaRPr lang="en-US" altLang="ko-KR" sz="1000"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      심의를 거쳐 전학</a:t>
            </a:r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퇴학 등을 포함한 </a:t>
            </a:r>
            <a:endParaRPr lang="en-US" altLang="ko-KR" sz="1000"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      조치를 할 수 있도록 하고</a:t>
            </a:r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특별교육 </a:t>
            </a:r>
            <a:endParaRPr lang="en-US" altLang="ko-KR" sz="1000"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      또는 심리치료에 참여할 의무가 있는 </a:t>
            </a:r>
            <a:endParaRPr lang="en-US" altLang="ko-KR" sz="1000"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      </a:t>
            </a: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보호자가 참여하지 아니한 경우에</a:t>
            </a:r>
            <a:endParaRPr lang="en-US" altLang="ko-KR" sz="1000"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      </a:t>
            </a: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과태료를 부과할 수 있도록 하는 등의</a:t>
            </a:r>
            <a:endParaRPr lang="en-US" altLang="ko-KR" sz="1000">
              <a:latin typeface="나눔스퀘어" pitchFamily="50" charset="-127"/>
              <a:ea typeface="나눔스퀘어" pitchFamily="50" charset="-127"/>
            </a:endParaRPr>
          </a:p>
          <a:p>
            <a:pPr fontAlgn="base"/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       </a:t>
            </a: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대응조치를 강화함</a:t>
            </a:r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endParaRPr lang="ko-KR" altLang="en-US" sz="10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DFF6B9D-E3F3-44E4-926E-9331BCDCB1EC}"/>
              </a:ext>
            </a:extLst>
          </p:cNvPr>
          <p:cNvSpPr txBox="1"/>
          <p:nvPr/>
        </p:nvSpPr>
        <p:spPr>
          <a:xfrm>
            <a:off x="9084946" y="3650965"/>
            <a:ext cx="25699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fontAlgn="base">
              <a:buFontTx/>
              <a:buChar char="-"/>
            </a:pPr>
            <a:endParaRPr lang="en-US" altLang="ko-KR" sz="1000">
              <a:latin typeface="나눔스퀘어" pitchFamily="50" charset="-127"/>
              <a:ea typeface="나눔스퀘어" pitchFamily="50" charset="-127"/>
            </a:endParaRPr>
          </a:p>
          <a:p>
            <a:pPr marL="171450" indent="-171450" fontAlgn="base">
              <a:buFontTx/>
              <a:buChar char="-"/>
            </a:pP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피해교원에 대한 법률상담</a:t>
            </a:r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, </a:t>
            </a: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특별휴가</a:t>
            </a:r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,</a:t>
            </a:r>
          </a:p>
          <a:p>
            <a:pPr fontAlgn="base"/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     </a:t>
            </a: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심리상담 및 조언 등 보호조치의 근거를</a:t>
            </a:r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      </a:t>
            </a:r>
          </a:p>
          <a:p>
            <a:pPr fontAlgn="base"/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     </a:t>
            </a:r>
            <a:r>
              <a:rPr lang="ko-KR" altLang="en-US" sz="1000">
                <a:latin typeface="나눔스퀘어" pitchFamily="50" charset="-127"/>
                <a:ea typeface="나눔스퀘어" pitchFamily="50" charset="-127"/>
              </a:rPr>
              <a:t>강화함</a:t>
            </a:r>
            <a:r>
              <a:rPr lang="en-US" altLang="ko-KR" sz="1000">
                <a:latin typeface="나눔스퀘어" pitchFamily="50" charset="-127"/>
                <a:ea typeface="나눔스퀘어" pitchFamily="50" charset="-127"/>
              </a:rPr>
              <a:t>.</a:t>
            </a:r>
          </a:p>
          <a:p>
            <a:endParaRPr lang="ko-KR" altLang="en-US" sz="1000"/>
          </a:p>
        </p:txBody>
      </p:sp>
    </p:spTree>
    <p:extLst>
      <p:ext uri="{BB962C8B-B14F-4D97-AF65-F5344CB8AC3E}">
        <p14:creationId xmlns:p14="http://schemas.microsoft.com/office/powerpoint/2010/main" val="272800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41989" y="198226"/>
            <a:ext cx="95558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3600">
                <a:latin typeface="배스킨라빈스 R" pitchFamily="18" charset="-127"/>
                <a:ea typeface="배스킨라빈스 R" pitchFamily="18" charset="-127"/>
              </a:rPr>
              <a:t>교원의 지위향상 및 교육활동 보호를 위한 특별법 시행</a:t>
            </a:r>
          </a:p>
        </p:txBody>
      </p:sp>
      <p:sp>
        <p:nvSpPr>
          <p:cNvPr id="29" name="모서리가 둥근 직사각형 28"/>
          <p:cNvSpPr/>
          <p:nvPr/>
        </p:nvSpPr>
        <p:spPr>
          <a:xfrm>
            <a:off x="3638938" y="2445623"/>
            <a:ext cx="8108699" cy="4025055"/>
          </a:xfrm>
          <a:prstGeom prst="roundRect">
            <a:avLst>
              <a:gd name="adj" fmla="val 9404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ctr"/>
          <a:lstStyle/>
          <a:p>
            <a:pPr fontAlgn="base"/>
            <a:endParaRPr lang="ko-KR" altLang="en-US" sz="1600">
              <a:solidFill>
                <a:schemeClr val="tx1"/>
              </a:solidFill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09" y="2445623"/>
            <a:ext cx="3168867" cy="44207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78431" y="2593902"/>
            <a:ext cx="7205695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2400">
                <a:solidFill>
                  <a:srgbClr val="7EBD36"/>
                </a:solidFill>
                <a:latin typeface="나눔스퀘어 ExtraBold" pitchFamily="50" charset="-127"/>
                <a:ea typeface="나눔스퀘어 ExtraBold" pitchFamily="50" charset="-127"/>
              </a:rPr>
              <a:t>교권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은 권익주체인 교원에게는 능동적인 개념이지만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 및 학부모에게는 피동적인 </a:t>
            </a:r>
            <a:endParaRPr lang="en-US" altLang="ko-KR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/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개념입니다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일부에서는 교권을 학생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·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학부모의 권익과 상충되는 개념으로 여기고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</a:p>
          <a:p>
            <a:pPr fontAlgn="base"/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교권남용을 이유로 교권에 반대하기도 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fontAlgn="base"/>
            <a:endParaRPr lang="en-US" altLang="ko-KR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/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그런데 교육활동을 하는 교원에 대한 침해행위는 교원뿐만 아니라 교육현장에 큰 피해를 줍니다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수업 등 교육활동을 하는 교원이 보호받지 못하면서 학생들의 교육활동 또한 보호받지 못하는 결과를 낳았습니다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/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이에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교원지위법은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교육활동 중인 교원에 대한 특정 위법행위를 직접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규율하기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시작했습니다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/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이와 같은 이유로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교원지위법은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‘교권 침해’ 대신 ‘교육활동 침해’라고 명명하고 있는 것입니다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</a:p>
          <a:p>
            <a:pPr fontAlgn="base"/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fontAlgn="base"/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이와 같은 배경 속에서 </a:t>
            </a:r>
            <a:r>
              <a:rPr lang="ko-KR" altLang="en-US" sz="1400" err="1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교원지위법은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 교육활동 보호 측면에서 교원을 보호하고 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교육활동은 모든 교육주체가 향유하는 공통의 이익이므로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교육활동을 보호함에 있어서 교육주체 간 이견이 발생하기는 어렵습니다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 </a:t>
            </a:r>
          </a:p>
          <a:p>
            <a:pPr fontAlgn="base"/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따라서 교원 보호의 궁극적인 목적이 교육활동 보호에 있다면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, </a:t>
            </a:r>
            <a:r>
              <a:rPr lang="ko-KR" altLang="en-US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학생과 학부모 또한 교육활동을 보호하는 주체가 될 수 있습니다</a:t>
            </a:r>
            <a:r>
              <a:rPr lang="en-US" altLang="ko-KR" sz="140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140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endParaRPr lang="ko-KR" altLang="en-US" sz="1400"/>
          </a:p>
        </p:txBody>
      </p:sp>
      <p:sp>
        <p:nvSpPr>
          <p:cNvPr id="9" name="직사각형 8"/>
          <p:cNvSpPr/>
          <p:nvPr/>
        </p:nvSpPr>
        <p:spPr>
          <a:xfrm>
            <a:off x="2023374" y="1333466"/>
            <a:ext cx="10029289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왜 </a:t>
            </a:r>
            <a:r>
              <a:rPr lang="ko-KR" altLang="en-US" sz="2300" err="1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교원지위법은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‘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교권 보</a:t>
            </a:r>
            <a:r>
              <a:rPr lang="ko-KR" altLang="en-US" sz="2300" spc="-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호</a:t>
            </a:r>
            <a:r>
              <a:rPr lang="en-US" altLang="ko-KR" sz="2300" spc="-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· 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침해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’ 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대신 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‘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교육활동 보호</a:t>
            </a:r>
            <a:r>
              <a:rPr lang="en-US" altLang="ko-KR" sz="2300" spc="-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 · 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침해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’ 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라고 할까요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?</a:t>
            </a:r>
          </a:p>
        </p:txBody>
      </p:sp>
      <p:pic>
        <p:nvPicPr>
          <p:cNvPr id="1026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593" y="2286002"/>
            <a:ext cx="503171" cy="37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Z:\[PPT] 한국교육개발원 교육자료\images\따옴표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60496" y="6265740"/>
            <a:ext cx="503171" cy="37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046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4530055"/>
            <a:ext cx="12192000" cy="232794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endParaRPr lang="ko-KR" altLang="en-US" sz="25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91817" y="155096"/>
            <a:ext cx="5012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침해행위란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3820" y="4734789"/>
            <a:ext cx="6046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7EBD36"/>
                </a:solidFill>
                <a:latin typeface="배스킨라빈스 B" pitchFamily="18" charset="-127"/>
                <a:ea typeface="배스킨라빈스 B" pitchFamily="18" charset="-127"/>
              </a:rPr>
              <a:t>Q.</a:t>
            </a:r>
            <a:endParaRPr lang="ko-KR" altLang="en-US" sz="3200">
              <a:solidFill>
                <a:srgbClr val="7EBD36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3820" y="5445024"/>
            <a:ext cx="5364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en-US" altLang="ko-KR" sz="3200">
                <a:solidFill>
                  <a:srgbClr val="0070C0"/>
                </a:solidFill>
                <a:latin typeface="배스킨라빈스 B" pitchFamily="18" charset="-127"/>
                <a:ea typeface="배스킨라빈스 B" pitchFamily="18" charset="-127"/>
              </a:rPr>
              <a:t>A.</a:t>
            </a:r>
            <a:endParaRPr lang="ko-KR" altLang="en-US" sz="3200">
              <a:solidFill>
                <a:srgbClr val="0070C0"/>
              </a:solidFill>
              <a:latin typeface="배스킨라빈스 B" pitchFamily="18" charset="-127"/>
              <a:ea typeface="배스킨라빈스 B" pitchFamily="18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441892" y="4826055"/>
            <a:ext cx="909255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600" spc="-150">
                <a:latin typeface="나눔스퀘어 ExtraBold" pitchFamily="50" charset="-127"/>
                <a:ea typeface="나눔스퀘어 ExtraBold" pitchFamily="50" charset="-127"/>
              </a:rPr>
              <a:t>학교관리자나 동료 교원에 의한 교육활동 침해행위가 인정될 수 있나요</a:t>
            </a:r>
            <a:r>
              <a:rPr lang="en-US" altLang="ko-KR" sz="2600" spc="-150">
                <a:latin typeface="나눔스퀘어 ExtraBold" pitchFamily="50" charset="-127"/>
                <a:ea typeface="나눔스퀘어 ExtraBold" pitchFamily="50" charset="-127"/>
              </a:rPr>
              <a:t>?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41892" y="5520902"/>
            <a:ext cx="10018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>
                <a:latin typeface="나눔스퀘어 Bold" pitchFamily="50" charset="-127"/>
                <a:ea typeface="나눔스퀘어 Bold" pitchFamily="50" charset="-127"/>
              </a:rPr>
              <a:t>학교관리자나 동료 교원에 의해서도 교육활동 침해행위가 발생할 수 있으나</a:t>
            </a:r>
            <a:r>
              <a:rPr lang="en-US" altLang="ko-KR" sz="200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>
                <a:latin typeface="나눔스퀘어 Bold" pitchFamily="50" charset="-127"/>
                <a:ea typeface="나눔스퀘어 Bold" pitchFamily="50" charset="-127"/>
              </a:rPr>
              <a:t>교육활동과 관련되어야 합니다</a:t>
            </a:r>
            <a:r>
              <a:rPr lang="en-US" altLang="ko-KR" sz="2000">
                <a:latin typeface="나눔스퀘어 Bold" pitchFamily="50" charset="-127"/>
                <a:ea typeface="나눔스퀘어 Bold" pitchFamily="50" charset="-127"/>
              </a:rPr>
              <a:t>. </a:t>
            </a:r>
            <a:r>
              <a:rPr lang="ko-KR" altLang="en-US" sz="2000">
                <a:latin typeface="나눔스퀘어 Bold" pitchFamily="50" charset="-127"/>
                <a:ea typeface="나눔스퀘어 Bold" pitchFamily="50" charset="-127"/>
              </a:rPr>
              <a:t>업무분장</a:t>
            </a:r>
            <a:r>
              <a:rPr lang="en-US" altLang="ko-KR" sz="2000">
                <a:latin typeface="나눔스퀘어 Bold" pitchFamily="50" charset="-127"/>
                <a:ea typeface="나눔스퀘어 Bold" pitchFamily="50" charset="-127"/>
              </a:rPr>
              <a:t>, </a:t>
            </a:r>
            <a:r>
              <a:rPr lang="ko-KR" altLang="en-US" sz="2000">
                <a:latin typeface="나눔스퀘어 Bold" pitchFamily="50" charset="-127"/>
                <a:ea typeface="나눔스퀘어 Bold" pitchFamily="50" charset="-127"/>
              </a:rPr>
              <a:t>관리자의 복무관리 또는 행정사항에 대한 지시 등 교육활동과 관계없이 발생한 분쟁 사안은 </a:t>
            </a:r>
            <a:r>
              <a:rPr lang="ko-KR" altLang="en-US" sz="2000" err="1">
                <a:latin typeface="나눔스퀘어 Bold" pitchFamily="50" charset="-127"/>
                <a:ea typeface="나눔스퀘어 Bold" pitchFamily="50" charset="-127"/>
              </a:rPr>
              <a:t>교원지위법상</a:t>
            </a:r>
            <a:r>
              <a:rPr lang="ko-KR" altLang="en-US" sz="2000">
                <a:latin typeface="나눔스퀘어 Bold" pitchFamily="50" charset="-127"/>
                <a:ea typeface="나눔스퀘어 Bold" pitchFamily="50" charset="-127"/>
              </a:rPr>
              <a:t> 교육활동 침해행위가 아닙니다</a:t>
            </a:r>
            <a:r>
              <a:rPr lang="en-US" altLang="ko-KR" sz="2000">
                <a:latin typeface="나눔스퀘어 Bold" pitchFamily="50" charset="-127"/>
                <a:ea typeface="나눔스퀘어 Bold" pitchFamily="50" charset="-127"/>
              </a:rPr>
              <a:t>.</a:t>
            </a:r>
            <a:endParaRPr lang="ko-KR" altLang="en-US" sz="20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277542" y="1247028"/>
            <a:ext cx="9833541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 latinLnBrk="0"/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소속 학교의 학생 또는 그 보호자 등이 교육활동 중인 교원에 대하여</a:t>
            </a:r>
            <a:endParaRPr lang="en-US" altLang="ko-KR" sz="230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/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다음 각 호의 어느 하나에 해당하는 행위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(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교원지위법 제 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15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조 제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1</a:t>
            </a:r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항</a:t>
            </a:r>
            <a:r>
              <a:rPr lang="en-US" altLang="ko-KR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)</a:t>
            </a:r>
            <a:endParaRPr lang="ko-KR" altLang="en-US" sz="2300">
              <a:solidFill>
                <a:schemeClr val="bg1"/>
              </a:solidFill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726BC73B-A621-462C-B391-7360799E41F3}"/>
              </a:ext>
            </a:extLst>
          </p:cNvPr>
          <p:cNvSpPr/>
          <p:nvPr/>
        </p:nvSpPr>
        <p:spPr>
          <a:xfrm>
            <a:off x="1148757" y="2308931"/>
            <a:ext cx="22737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교육활동 침해주체</a:t>
            </a:r>
            <a:endParaRPr lang="en-US" altLang="ko-KR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B1BA419-DC41-4EE5-B4B3-7BA5A23E7B8A}"/>
              </a:ext>
            </a:extLst>
          </p:cNvPr>
          <p:cNvSpPr/>
          <p:nvPr/>
        </p:nvSpPr>
        <p:spPr>
          <a:xfrm>
            <a:off x="957214" y="2398320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726BC73B-A621-462C-B391-7360799E41F3}"/>
              </a:ext>
            </a:extLst>
          </p:cNvPr>
          <p:cNvSpPr/>
          <p:nvPr/>
        </p:nvSpPr>
        <p:spPr>
          <a:xfrm>
            <a:off x="6597970" y="2308931"/>
            <a:ext cx="22412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교육활동 침해객체</a:t>
            </a:r>
            <a:endParaRPr lang="en-US" altLang="ko-KR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FB1BA419-DC41-4EE5-B4B3-7BA5A23E7B8A}"/>
              </a:ext>
            </a:extLst>
          </p:cNvPr>
          <p:cNvSpPr/>
          <p:nvPr/>
        </p:nvSpPr>
        <p:spPr>
          <a:xfrm>
            <a:off x="6406427" y="2398320"/>
            <a:ext cx="191544" cy="191544"/>
          </a:xfrm>
          <a:prstGeom prst="ellipse">
            <a:avLst/>
          </a:prstGeom>
          <a:noFill/>
          <a:ln w="57150">
            <a:solidFill>
              <a:srgbClr val="7EBD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모서리가 둥근 직사각형 19"/>
          <p:cNvSpPr/>
          <p:nvPr/>
        </p:nvSpPr>
        <p:spPr>
          <a:xfrm>
            <a:off x="1090035" y="3104078"/>
            <a:ext cx="4752335" cy="8664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ko-KR" altLang="en-US" sz="350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소속 학교의 학생 또는 </a:t>
            </a:r>
            <a:endParaRPr lang="en-US" altLang="ko-KR" sz="3500">
              <a:solidFill>
                <a:srgbClr val="0070C0"/>
              </a:solidFill>
              <a:latin typeface="나눔스퀘어 Bold" pitchFamily="50" charset="-127"/>
              <a:ea typeface="나눔스퀘어 Bold" pitchFamily="50" charset="-127"/>
            </a:endParaRPr>
          </a:p>
          <a:p>
            <a:pPr fontAlgn="base" latinLnBrk="0"/>
            <a:r>
              <a:rPr lang="ko-KR" altLang="en-US" sz="350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그 보호자 등</a:t>
            </a:r>
          </a:p>
        </p:txBody>
      </p:sp>
      <p:sp>
        <p:nvSpPr>
          <p:cNvPr id="22" name="모서리가 둥근 직사각형 21"/>
          <p:cNvSpPr/>
          <p:nvPr/>
        </p:nvSpPr>
        <p:spPr>
          <a:xfrm>
            <a:off x="6539249" y="2961465"/>
            <a:ext cx="4752335" cy="8664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 latinLnBrk="0"/>
            <a:r>
              <a:rPr lang="ko-KR" altLang="en-US" sz="3500">
                <a:solidFill>
                  <a:srgbClr val="0070C0"/>
                </a:solidFill>
                <a:latin typeface="나눔스퀘어 Bold" pitchFamily="50" charset="-127"/>
                <a:ea typeface="나눔스퀘어 Bold" pitchFamily="50" charset="-127"/>
              </a:rPr>
              <a:t>교육활동 중인 교원</a:t>
            </a:r>
          </a:p>
        </p:txBody>
      </p:sp>
    </p:spTree>
    <p:extLst>
      <p:ext uri="{BB962C8B-B14F-4D97-AF65-F5344CB8AC3E}">
        <p14:creationId xmlns:p14="http://schemas.microsoft.com/office/powerpoint/2010/main" val="1391494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191817" y="155096"/>
            <a:ext cx="5012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침해행위란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191816" y="1423081"/>
            <a:ext cx="3350597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 latinLnBrk="0"/>
            <a:r>
              <a:rPr lang="ko-KR" altLang="en-US" sz="2300">
                <a:solidFill>
                  <a:schemeClr val="bg1"/>
                </a:solidFill>
                <a:latin typeface="나눔스퀘어 Bold" pitchFamily="50" charset="-127"/>
                <a:ea typeface="나눔스퀘어 Bold" pitchFamily="50" charset="-127"/>
              </a:rPr>
              <a:t>교육활동 침해 행위의 내용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64578" y="2046438"/>
            <a:ext cx="3512422" cy="454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교원지위법 제</a:t>
            </a:r>
            <a:r>
              <a:rPr lang="en-US" altLang="ko-KR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15</a:t>
            </a:r>
            <a:r>
              <a:rPr lang="ko-KR" altLang="en-US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</a:t>
            </a:r>
            <a:endParaRPr lang="en-US" altLang="ko-KR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51443" y="2530796"/>
            <a:ext cx="878050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「 형법」 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편제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25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상해와 폭행의 죄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30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협박의 죄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),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33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명예에 관한 죄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42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손괴의 죄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해당하는 범죄 행위</a:t>
            </a: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「성폭력범죄의 처벌 등에 관한 특례법」 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항에 따른 성폭력범죄 행위</a:t>
            </a: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「정보통신망 이용촉진 및 정보보호 등에 관한 법률」 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44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조의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7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항에 따른 불법정보 유통 행위</a:t>
            </a: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밖에 교육부장관이 정하여 고시하는 행위로서 교육활동을 부당하게 간섭하거나 제한하는 행위</a:t>
            </a:r>
          </a:p>
        </p:txBody>
      </p:sp>
      <p:sp>
        <p:nvSpPr>
          <p:cNvPr id="10" name="타원 9"/>
          <p:cNvSpPr/>
          <p:nvPr/>
        </p:nvSpPr>
        <p:spPr>
          <a:xfrm>
            <a:off x="3201176" y="2642789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19" name="타원 18"/>
          <p:cNvSpPr/>
          <p:nvPr/>
        </p:nvSpPr>
        <p:spPr>
          <a:xfrm>
            <a:off x="3205891" y="3197568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2" name="타원 21"/>
          <p:cNvSpPr/>
          <p:nvPr/>
        </p:nvSpPr>
        <p:spPr>
          <a:xfrm>
            <a:off x="3205891" y="3525673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3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3" name="타원 22"/>
          <p:cNvSpPr/>
          <p:nvPr/>
        </p:nvSpPr>
        <p:spPr>
          <a:xfrm>
            <a:off x="3201176" y="3829518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4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64578" y="4129518"/>
            <a:ext cx="3408305" cy="454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교육활동 침해 행위 고시 제</a:t>
            </a:r>
            <a:r>
              <a:rPr lang="en-US" altLang="ko-KR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2</a:t>
            </a:r>
            <a:r>
              <a:rPr lang="ko-KR" altLang="en-US" dirty="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</a:t>
            </a:r>
            <a:endParaRPr lang="en-US" altLang="ko-KR" dirty="0">
              <a:solidFill>
                <a:srgbClr val="0070C0"/>
              </a:solidFill>
              <a:latin typeface="나눔스퀘어 ExtraBold" pitchFamily="50" charset="-127"/>
              <a:ea typeface="나눔스퀘어 ExtraBold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3161704" y="4604576"/>
            <a:ext cx="250267" cy="237752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3181754" y="5169921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3189130" y="5499311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3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8" name="타원 37"/>
          <p:cNvSpPr/>
          <p:nvPr/>
        </p:nvSpPr>
        <p:spPr>
          <a:xfrm>
            <a:off x="3198861" y="5820272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4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EFF4A2A-4314-4820-8FC5-F4F67E9FAA12}"/>
              </a:ext>
            </a:extLst>
          </p:cNvPr>
          <p:cNvSpPr txBox="1"/>
          <p:nvPr/>
        </p:nvSpPr>
        <p:spPr>
          <a:xfrm>
            <a:off x="3423413" y="4546494"/>
            <a:ext cx="8545334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「형법」 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공무방해에 관한 죄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 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또는 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34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장 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314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업무방해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해당하는 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범죄 행위로 교원의 정당한 교육활동을 방해하는 행위</a:t>
            </a: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교육활동 중인 교원에게 성적 언동 등으로 성적 굴욕감 또는 혐오감을 느끼게 하는 행위 </a:t>
            </a: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교원의 정당한 교육활동에 대해 반복적으로 부당하게 간섭하는 행위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교원의 정당한 생활지도에 불응하여 의도적으로 교육활동을 방해하는 행위</a:t>
            </a:r>
            <a:endParaRPr lang="en-US" altLang="ko-KR" sz="15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교육활동 중인 교원의 영상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화상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음성 등을 촬영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녹화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녹음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·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합성하여 무단으로 배포하는 행위</a:t>
            </a:r>
          </a:p>
          <a:p>
            <a:pPr fontAlgn="base">
              <a:spcBef>
                <a:spcPts val="600"/>
              </a:spcBef>
            </a:pP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밖에 학교장이 「교육공무원법」 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43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조 제</a:t>
            </a:r>
            <a:r>
              <a:rPr lang="en-US" altLang="ko-KR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15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항에 위반한다고 판단하는 행위</a:t>
            </a:r>
          </a:p>
        </p:txBody>
      </p:sp>
      <p:cxnSp>
        <p:nvCxnSpPr>
          <p:cNvPr id="40" name="직선 연결선 39"/>
          <p:cNvCxnSpPr/>
          <p:nvPr/>
        </p:nvCxnSpPr>
        <p:spPr>
          <a:xfrm>
            <a:off x="415090" y="4134588"/>
            <a:ext cx="114154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562" y="2088933"/>
            <a:ext cx="2602598" cy="173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Y:\[PPT] 한국교육개발원 교육자료\@삽화자료\초등고학년-유형사례\초등고학년유형-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55" y="4349089"/>
            <a:ext cx="2596323" cy="173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타원 23">
            <a:extLst>
              <a:ext uri="{FF2B5EF4-FFF2-40B4-BE49-F238E27FC236}">
                <a16:creationId xmlns:a16="http://schemas.microsoft.com/office/drawing/2014/main" id="{DA6EBA22-E92B-4DF2-94AA-9FEDA30D10D0}"/>
              </a:ext>
            </a:extLst>
          </p:cNvPr>
          <p:cNvSpPr/>
          <p:nvPr/>
        </p:nvSpPr>
        <p:spPr>
          <a:xfrm>
            <a:off x="3205891" y="6149553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5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5D64A326-14A1-4737-B901-C5B9A2524C3D}"/>
              </a:ext>
            </a:extLst>
          </p:cNvPr>
          <p:cNvSpPr/>
          <p:nvPr/>
        </p:nvSpPr>
        <p:spPr>
          <a:xfrm>
            <a:off x="3205891" y="6478834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6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77583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2191817" y="155096"/>
            <a:ext cx="5012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침해행위란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>
              <a:latin typeface="배스킨라빈스 R" pitchFamily="18" charset="-127"/>
              <a:ea typeface="배스킨라빈스 R" pitchFamily="18" charset="-127"/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417093" y="1359125"/>
            <a:ext cx="8733191" cy="2555414"/>
            <a:chOff x="3303738" y="1600949"/>
            <a:chExt cx="8733191" cy="2555414"/>
          </a:xfrm>
        </p:grpSpPr>
        <p:sp>
          <p:nvSpPr>
            <p:cNvPr id="12" name="TextBox 11"/>
            <p:cNvSpPr txBox="1"/>
            <p:nvPr/>
          </p:nvSpPr>
          <p:spPr>
            <a:xfrm>
              <a:off x="3303738" y="1600949"/>
              <a:ext cx="4860626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>
                <a:lnSpc>
                  <a:spcPct val="150000"/>
                </a:lnSpc>
              </a:pP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폭행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, </a:t>
              </a: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상해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(</a:t>
              </a:r>
              <a:r>
                <a:rPr lang="ko-KR" altLang="en-US" sz="2000" err="1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교원지위법</a:t>
              </a: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 제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15</a:t>
              </a: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조 제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1</a:t>
              </a: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항 제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1</a:t>
              </a: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호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639298" y="2169221"/>
              <a:ext cx="8397631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ts val="600"/>
                </a:spcBef>
              </a:pP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사람의 신체에 대하여 </a:t>
              </a:r>
              <a:r>
                <a:rPr lang="ko-KR" altLang="en-US" sz="1600" err="1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유형력을</a:t>
              </a: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행사하거나</a:t>
              </a:r>
              <a:r>
                <a:rPr lang="en-US" altLang="ko-KR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폭행</a:t>
              </a:r>
              <a:r>
                <a:rPr lang="en-US" altLang="ko-KR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 </a:t>
              </a: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신체의 생리적 기능에</a:t>
              </a:r>
              <a:endPara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fontAlgn="base">
                <a:spcBef>
                  <a:spcPts val="600"/>
                </a:spcBef>
              </a:pP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장애를 일으키는 것</a:t>
              </a:r>
              <a:r>
                <a:rPr lang="en-US" altLang="ko-KR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상해</a:t>
              </a:r>
              <a:r>
                <a:rPr lang="en-US" altLang="ko-KR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</a:t>
              </a:r>
            </a:p>
            <a:p>
              <a:pPr fontAlgn="base">
                <a:spcBef>
                  <a:spcPts val="600"/>
                </a:spcBef>
              </a:pP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교육활동 침해행위로 문제가 될 수 있는 경우</a:t>
              </a:r>
            </a:p>
          </p:txBody>
        </p:sp>
        <p:sp>
          <p:nvSpPr>
            <p:cNvPr id="14" name="타원 13"/>
            <p:cNvSpPr/>
            <p:nvPr/>
          </p:nvSpPr>
          <p:spPr>
            <a:xfrm>
              <a:off x="3363864" y="2211166"/>
              <a:ext cx="250267" cy="25026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1</a:t>
              </a:r>
              <a:endParaRPr lang="ko-KR" altLang="en-US" sz="140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1" name="타원 20"/>
            <p:cNvSpPr/>
            <p:nvPr/>
          </p:nvSpPr>
          <p:spPr>
            <a:xfrm>
              <a:off x="3363864" y="2834527"/>
              <a:ext cx="250267" cy="25026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2</a:t>
              </a:r>
              <a:endParaRPr lang="ko-KR" altLang="en-US" sz="140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2" name="모서리가 둥근 직사각형 1"/>
            <p:cNvSpPr/>
            <p:nvPr/>
          </p:nvSpPr>
          <p:spPr>
            <a:xfrm>
              <a:off x="3710499" y="3199448"/>
              <a:ext cx="8002890" cy="956915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ts val="600"/>
                </a:spcBef>
              </a:pPr>
              <a:r>
                <a:rPr lang="en-US" altLang="ko-KR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· </a:t>
              </a:r>
              <a:r>
                <a:rPr lang="ko-KR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교원의 신체를 밀치거나 멱살을 잡고 흔든 경우</a:t>
              </a:r>
              <a:endParaRPr lang="en-US" altLang="ko-KR" sz="14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fontAlgn="base">
                <a:spcBef>
                  <a:spcPts val="600"/>
                </a:spcBef>
              </a:pPr>
              <a:r>
                <a:rPr lang="en-US" altLang="ko-KR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· </a:t>
              </a:r>
              <a:r>
                <a:rPr lang="ko-KR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큰소리로 폭언을 하여 피해교원이 정신을 잃고 쓰러지게 하고</a:t>
              </a:r>
              <a:r>
                <a:rPr lang="en-US" altLang="ko-KR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우울병 등으로 </a:t>
              </a:r>
              <a:r>
                <a:rPr lang="en-US" altLang="ko-KR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6</a:t>
              </a:r>
              <a:r>
                <a:rPr lang="ko-KR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주간 치료를 </a:t>
              </a:r>
              <a:endParaRPr lang="en-US" altLang="ko-KR" sz="140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fontAlgn="base">
                <a:spcBef>
                  <a:spcPts val="600"/>
                </a:spcBef>
              </a:pPr>
              <a:r>
                <a:rPr lang="en-US" altLang="ko-KR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  </a:t>
              </a:r>
              <a:r>
                <a:rPr lang="ko-KR" altLang="en-US" sz="140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요하게 한 경우</a:t>
              </a:r>
            </a:p>
          </p:txBody>
        </p:sp>
      </p:grpSp>
      <p:cxnSp>
        <p:nvCxnSpPr>
          <p:cNvPr id="5" name="직선 연결선 4"/>
          <p:cNvCxnSpPr/>
          <p:nvPr/>
        </p:nvCxnSpPr>
        <p:spPr>
          <a:xfrm>
            <a:off x="350838" y="4088351"/>
            <a:ext cx="114154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/>
          <p:cNvGrpSpPr/>
          <p:nvPr/>
        </p:nvGrpSpPr>
        <p:grpSpPr>
          <a:xfrm>
            <a:off x="3417093" y="4269839"/>
            <a:ext cx="8733191" cy="2207792"/>
            <a:chOff x="3303738" y="1600949"/>
            <a:chExt cx="8733191" cy="2207792"/>
          </a:xfrm>
        </p:grpSpPr>
        <p:sp>
          <p:nvSpPr>
            <p:cNvPr id="31" name="TextBox 30"/>
            <p:cNvSpPr txBox="1"/>
            <p:nvPr/>
          </p:nvSpPr>
          <p:spPr>
            <a:xfrm>
              <a:off x="3303738" y="1600949"/>
              <a:ext cx="4240263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 latinLnBrk="0">
                <a:lnSpc>
                  <a:spcPct val="150000"/>
                </a:lnSpc>
              </a:pP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협박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(</a:t>
              </a:r>
              <a:r>
                <a:rPr lang="ko-KR" altLang="en-US" sz="2000" err="1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교원지위법</a:t>
              </a: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 제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15</a:t>
              </a: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조 제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1</a:t>
              </a: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항 제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1</a:t>
              </a:r>
              <a:r>
                <a:rPr lang="ko-KR" altLang="en-US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호</a:t>
              </a:r>
              <a:r>
                <a:rPr lang="en-US" altLang="ko-KR" sz="2000">
                  <a:solidFill>
                    <a:srgbClr val="0070C0"/>
                  </a:solidFill>
                  <a:latin typeface="나눔스퀘어 ExtraBold" pitchFamily="50" charset="-127"/>
                  <a:ea typeface="나눔스퀘어 ExtraBold" pitchFamily="50" charset="-127"/>
                </a:rPr>
                <a:t>)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639298" y="2169221"/>
              <a:ext cx="8397631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ts val="600"/>
                </a:spcBef>
              </a:pP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사람으로 하여금 공포심을 일으킬 수 있는 정도의</a:t>
              </a:r>
              <a:r>
                <a:rPr lang="en-US" altLang="ko-KR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(</a:t>
              </a: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구체적</a:t>
              </a:r>
              <a:r>
                <a:rPr lang="en-US" altLang="ko-KR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) </a:t>
              </a: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해악을 고지하는 행위</a:t>
              </a:r>
              <a:endParaRPr lang="en-US" altLang="ko-KR" sz="160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fontAlgn="base">
                <a:spcBef>
                  <a:spcPts val="600"/>
                </a:spcBef>
              </a:pPr>
              <a:r>
                <a:rPr lang="ko-KR" altLang="en-US" sz="160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교육활동 침해행위로 문제가 될 수 있는 경우</a:t>
              </a:r>
            </a:p>
          </p:txBody>
        </p:sp>
        <p:sp>
          <p:nvSpPr>
            <p:cNvPr id="33" name="타원 32"/>
            <p:cNvSpPr/>
            <p:nvPr/>
          </p:nvSpPr>
          <p:spPr>
            <a:xfrm>
              <a:off x="3363864" y="2211166"/>
              <a:ext cx="250267" cy="25026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1</a:t>
              </a:r>
              <a:endParaRPr lang="ko-KR" altLang="en-US" sz="140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34" name="타원 33"/>
            <p:cNvSpPr/>
            <p:nvPr/>
          </p:nvSpPr>
          <p:spPr>
            <a:xfrm>
              <a:off x="3363864" y="2532247"/>
              <a:ext cx="250267" cy="25026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 latinLnBrk="0"/>
              <a:r>
                <a:rPr lang="en-US" altLang="ko-KR" sz="1400">
                  <a:latin typeface="나눔스퀘어 Bold" pitchFamily="50" charset="-127"/>
                  <a:ea typeface="나눔스퀘어 Bold" pitchFamily="50" charset="-127"/>
                </a:rPr>
                <a:t>2</a:t>
              </a:r>
              <a:endParaRPr lang="ko-KR" altLang="en-US" sz="1400">
                <a:latin typeface="나눔스퀘어 Bold" pitchFamily="50" charset="-127"/>
                <a:ea typeface="나눔스퀘어 Bold" pitchFamily="50" charset="-127"/>
              </a:endParaRPr>
            </a:p>
          </p:txBody>
        </p:sp>
        <p:sp>
          <p:nvSpPr>
            <p:cNvPr id="35" name="모서리가 둥근 직사각형 34"/>
            <p:cNvSpPr/>
            <p:nvPr/>
          </p:nvSpPr>
          <p:spPr>
            <a:xfrm>
              <a:off x="3710499" y="2851826"/>
              <a:ext cx="8002890" cy="956915"/>
            </a:xfrm>
            <a:prstGeom prst="roundRect">
              <a:avLst>
                <a:gd name="adj" fmla="val 16667"/>
              </a:avLst>
            </a:prstGeom>
            <a:solidFill>
              <a:schemeClr val="bg1">
                <a:lumMod val="9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fontAlgn="base">
                <a:spcBef>
                  <a:spcPts val="600"/>
                </a:spcBef>
              </a:pPr>
              <a:r>
                <a:rPr lang="en-US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· </a:t>
              </a:r>
              <a:r>
                <a:rPr lang="ko-KR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학교폭력 은폐사실을 알려 피해 교원을 징계받게 하겠다 라고 말한 경우</a:t>
              </a:r>
              <a:endParaRPr lang="en-US" altLang="ko-KR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fontAlgn="base">
                <a:spcBef>
                  <a:spcPts val="600"/>
                </a:spcBef>
              </a:pPr>
              <a:r>
                <a:rPr lang="en-US" altLang="ko-KR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· </a:t>
              </a:r>
              <a:r>
                <a:rPr lang="ko-KR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위험한 물건을 피해교원의 목에 겨누면서 찌를 것처럼 한 경우</a:t>
              </a:r>
            </a:p>
          </p:txBody>
        </p:sp>
      </p:grpSp>
      <p:pic>
        <p:nvPicPr>
          <p:cNvPr id="18" name="Picture 3" descr="Y:\[PPT] 한국교육개발원 교육자료\@삽화자료\초등고학년-유형사례\초등고학년유형-03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4" y="4456155"/>
            <a:ext cx="2850535" cy="189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Y:\[PPT] 한국교육개발원 교육자료\@삽화자료\교육침해예방-학부모\교육활동침해예방-학부모1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44" y="1928056"/>
            <a:ext cx="2850535" cy="189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9614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TextBox 89"/>
          <p:cNvSpPr txBox="1"/>
          <p:nvPr/>
        </p:nvSpPr>
        <p:spPr>
          <a:xfrm>
            <a:off x="2191818" y="155096"/>
            <a:ext cx="501291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/>
            <a:r>
              <a:rPr lang="ko-KR" altLang="en-US" sz="4500">
                <a:latin typeface="배스킨라빈스 R" pitchFamily="18" charset="-127"/>
                <a:ea typeface="배스킨라빈스 R" pitchFamily="18" charset="-127"/>
              </a:rPr>
              <a:t>교육활동 침해행위란</a:t>
            </a:r>
            <a:r>
              <a:rPr lang="en-US" altLang="ko-KR" sz="4500">
                <a:latin typeface="배스킨라빈스 R" pitchFamily="18" charset="-127"/>
                <a:ea typeface="배스킨라빈스 R" pitchFamily="18" charset="-127"/>
              </a:rPr>
              <a:t>?</a:t>
            </a:r>
            <a:endParaRPr lang="ko-KR" altLang="en-US" sz="4500">
              <a:latin typeface="배스킨라빈스 R" pitchFamily="18" charset="-127"/>
              <a:ea typeface="배스킨라빈스 R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49017" y="1466284"/>
            <a:ext cx="47083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명예훼손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000" err="1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교원지위법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15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호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35760" y="2137158"/>
            <a:ext cx="83976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공연</a:t>
            </a:r>
            <a:r>
              <a:rPr lang="en-US" altLang="ko-KR" sz="1600"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公然</a:t>
            </a:r>
            <a:r>
              <a:rPr lang="en-US" altLang="ko-KR" sz="1600">
                <a:latin typeface="나눔스퀘어" pitchFamily="50" charset="-127"/>
                <a:ea typeface="나눔스퀘어" pitchFamily="50" charset="-127"/>
              </a:rPr>
              <a:t>)</a:t>
            </a: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히 특정 사람의 사회적 가치 또는 평가를 침해할 가능성이 있는 </a:t>
            </a:r>
            <a:r>
              <a:rPr lang="en-US" altLang="ko-KR" sz="1600"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구체적</a:t>
            </a:r>
            <a:r>
              <a:rPr lang="en-US" altLang="ko-KR" sz="1600">
                <a:latin typeface="나눔스퀘어" pitchFamily="50" charset="-127"/>
                <a:ea typeface="나눔스퀘어" pitchFamily="50" charset="-127"/>
              </a:rPr>
              <a:t>) </a:t>
            </a: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사실 또는 허위의 사실을 적시하여</a:t>
            </a:r>
            <a:r>
              <a:rPr lang="en-US" altLang="ko-KR" sz="1600"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드러내어</a:t>
            </a:r>
            <a:r>
              <a:rPr lang="en-US" altLang="ko-KR" sz="1600">
                <a:latin typeface="나눔스퀘어" pitchFamily="50" charset="-127"/>
                <a:ea typeface="나눔스퀘어" pitchFamily="50" charset="-127"/>
              </a:rPr>
              <a:t>) </a:t>
            </a: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명예를 손상시키는 행위</a:t>
            </a:r>
            <a:endParaRPr lang="en-US" altLang="ko-KR" sz="1600"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50000"/>
              </a:lnSpc>
            </a:pPr>
            <a:r>
              <a:rPr lang="ko-KR" altLang="en-US" sz="160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sp>
        <p:nvSpPr>
          <p:cNvPr id="14" name="타원 13"/>
          <p:cNvSpPr/>
          <p:nvPr/>
        </p:nvSpPr>
        <p:spPr>
          <a:xfrm>
            <a:off x="3063982" y="2194097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1" name="타원 20"/>
          <p:cNvSpPr/>
          <p:nvPr/>
        </p:nvSpPr>
        <p:spPr>
          <a:xfrm>
            <a:off x="3064619" y="2734770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2" name="모서리가 둥근 직사각형 1"/>
          <p:cNvSpPr/>
          <p:nvPr/>
        </p:nvSpPr>
        <p:spPr>
          <a:xfrm>
            <a:off x="3216033" y="3154693"/>
            <a:ext cx="8322824" cy="795226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3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다른 학부모들에게 “담임교사가 학부모로부터 돈을 </a:t>
            </a:r>
            <a:r>
              <a:rPr lang="ko-KR" altLang="en-US" sz="1400" dirty="0" err="1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받았다”라고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허위 사실을 이야기하여 </a:t>
            </a:r>
            <a:endParaRPr lang="en-US" altLang="ko-KR" sz="1400" dirty="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  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교원의 명예를 손상시키는 경우</a:t>
            </a:r>
          </a:p>
        </p:txBody>
      </p:sp>
      <p:cxnSp>
        <p:nvCxnSpPr>
          <p:cNvPr id="5" name="직선 연결선 4"/>
          <p:cNvCxnSpPr/>
          <p:nvPr/>
        </p:nvCxnSpPr>
        <p:spPr>
          <a:xfrm>
            <a:off x="350840" y="4088351"/>
            <a:ext cx="11415449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063982" y="4192717"/>
            <a:ext cx="42402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 latinLnBrk="0">
              <a:lnSpc>
                <a:spcPct val="150000"/>
              </a:lnSpc>
            </a:pP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모욕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(</a:t>
            </a:r>
            <a:r>
              <a:rPr lang="ko-KR" altLang="en-US" sz="2000" err="1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교원지위법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15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조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항 제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1</a:t>
            </a:r>
            <a:r>
              <a:rPr lang="ko-KR" altLang="en-US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호</a:t>
            </a:r>
            <a:r>
              <a:rPr lang="en-US" altLang="ko-KR" sz="2000">
                <a:solidFill>
                  <a:srgbClr val="0070C0"/>
                </a:solidFill>
                <a:latin typeface="나눔스퀘어 ExtraBold" pitchFamily="50" charset="-127"/>
                <a:ea typeface="나눔스퀘어 ExtraBold" pitchFamily="50" charset="-127"/>
              </a:rPr>
              <a:t>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81567" y="4745399"/>
            <a:ext cx="8397631" cy="909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ct val="130000"/>
              </a:lnSpc>
            </a:pPr>
            <a:r>
              <a:rPr lang="ko-KR" altLang="en-US" sz="1600" spc="-80" dirty="0">
                <a:latin typeface="나눔스퀘어" pitchFamily="50" charset="-127"/>
                <a:ea typeface="나눔스퀘어" pitchFamily="50" charset="-127"/>
              </a:rPr>
              <a:t>공연히</a:t>
            </a:r>
            <a:r>
              <a:rPr lang="en-US" altLang="ko-KR" sz="1600" spc="-80" dirty="0">
                <a:latin typeface="나눔스퀘어" pitchFamily="50" charset="-127"/>
                <a:ea typeface="나눔스퀘어" pitchFamily="50" charset="-127"/>
              </a:rPr>
              <a:t>(</a:t>
            </a:r>
            <a:r>
              <a:rPr lang="ko-KR" altLang="en-US" sz="1600" spc="-80" dirty="0">
                <a:latin typeface="나눔스퀘어" pitchFamily="50" charset="-127"/>
                <a:ea typeface="나눔스퀘어" pitchFamily="50" charset="-127"/>
              </a:rPr>
              <a:t>불특정 또는 다수인에게</a:t>
            </a:r>
            <a:r>
              <a:rPr lang="en-US" altLang="ko-KR" sz="1600" spc="-80" dirty="0">
                <a:latin typeface="나눔스퀘어" pitchFamily="50" charset="-127"/>
                <a:ea typeface="나눔스퀘어" pitchFamily="50" charset="-127"/>
              </a:rPr>
              <a:t>) </a:t>
            </a:r>
            <a:r>
              <a:rPr lang="ko-KR" altLang="en-US" sz="1600" spc="-80" dirty="0">
                <a:latin typeface="나눔스퀘어" pitchFamily="50" charset="-127"/>
                <a:ea typeface="나눔스퀘어" pitchFamily="50" charset="-127"/>
              </a:rPr>
              <a:t>특정한 사람의 사회적 평가를 저하시킬 만한 경멸적 감정을 표현하는  행위</a:t>
            </a:r>
          </a:p>
          <a:p>
            <a:pPr fontAlgn="base">
              <a:lnSpc>
                <a:spcPct val="130000"/>
              </a:lnSpc>
            </a:pPr>
            <a:endParaRPr lang="en-US" altLang="ko-KR" sz="1000" dirty="0"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30000"/>
              </a:lnSpc>
            </a:pPr>
            <a:r>
              <a:rPr lang="ko-KR" altLang="en-US" sz="1600" dirty="0">
                <a:latin typeface="나눔스퀘어" pitchFamily="50" charset="-127"/>
                <a:ea typeface="나눔스퀘어" pitchFamily="50" charset="-127"/>
              </a:rPr>
              <a:t>교육활동 침해행위로 문제가 될 수 있는 경우</a:t>
            </a:r>
          </a:p>
        </p:txBody>
      </p:sp>
      <p:sp>
        <p:nvSpPr>
          <p:cNvPr id="33" name="타원 32"/>
          <p:cNvSpPr/>
          <p:nvPr/>
        </p:nvSpPr>
        <p:spPr>
          <a:xfrm>
            <a:off x="3120815" y="4834063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 dirty="0">
                <a:latin typeface="나눔스퀘어 Bold" pitchFamily="50" charset="-127"/>
                <a:ea typeface="나눔스퀘어 Bold" pitchFamily="50" charset="-127"/>
              </a:rPr>
              <a:t>1</a:t>
            </a:r>
            <a:endParaRPr lang="ko-KR" altLang="en-US" sz="1400" dirty="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3126097" y="5379230"/>
            <a:ext cx="250267" cy="250267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 latinLnBrk="0"/>
            <a:r>
              <a:rPr lang="en-US" altLang="ko-KR" sz="1400">
                <a:latin typeface="나눔스퀘어 Bold" pitchFamily="50" charset="-127"/>
                <a:ea typeface="나눔스퀘어 Bold" pitchFamily="50" charset="-127"/>
              </a:rPr>
              <a:t>2</a:t>
            </a:r>
            <a:endParaRPr lang="ko-KR" altLang="en-US" sz="1400">
              <a:latin typeface="나눔스퀘어 Bold" pitchFamily="50" charset="-127"/>
              <a:ea typeface="나눔스퀘어 Bold" pitchFamily="50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3212399" y="5680005"/>
            <a:ext cx="8335573" cy="1089634"/>
          </a:xfrm>
          <a:prstGeom prst="roundRect">
            <a:avLst>
              <a:gd name="adj" fmla="val 16667"/>
            </a:avLst>
          </a:prstGeom>
          <a:solidFill>
            <a:schemeClr val="bg1">
              <a:lumMod val="95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lnSpc>
                <a:spcPct val="13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교사에게 욕설을 하는 경우</a:t>
            </a:r>
          </a:p>
          <a:p>
            <a:pPr fontAlgn="base">
              <a:lnSpc>
                <a:spcPct val="13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교사의 신체적 특징을 지칭하며 경멸적인 언행을 하는 경우</a:t>
            </a:r>
            <a:endParaRPr lang="en-US" altLang="ko-KR" sz="1400" dirty="0">
              <a:solidFill>
                <a:schemeClr val="tx1"/>
              </a:solidFill>
              <a:latin typeface="나눔스퀘어" pitchFamily="50" charset="-127"/>
              <a:ea typeface="나눔스퀘어" pitchFamily="50" charset="-127"/>
            </a:endParaRPr>
          </a:p>
          <a:p>
            <a:pPr fontAlgn="base">
              <a:lnSpc>
                <a:spcPct val="130000"/>
              </a:lnSpc>
            </a:pPr>
            <a:r>
              <a:rPr lang="en-US" altLang="ko-KR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· </a:t>
            </a:r>
            <a:r>
              <a:rPr lang="ko-KR" altLang="en-US" sz="1400" dirty="0">
                <a:solidFill>
                  <a:schemeClr val="tx1"/>
                </a:solidFill>
                <a:latin typeface="나눔스퀘어" pitchFamily="50" charset="-127"/>
                <a:ea typeface="나눔스퀘어" pitchFamily="50" charset="-127"/>
              </a:rPr>
              <a:t>수업태도를 바로 하라는 교사에게 가운데 손가락을 올려 보인 경우</a:t>
            </a:r>
          </a:p>
        </p:txBody>
      </p:sp>
      <p:pic>
        <p:nvPicPr>
          <p:cNvPr id="2050" name="Picture 2" descr="Y:\[PPT] 한국교육개발원 교육자료\@삽화자료\초등고학년-퀴즈\초등고학년퀴즈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5" y="4719983"/>
            <a:ext cx="2850535" cy="189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Y:\[PPT] 한국교육개발원 교육자료\@삽화자료\초등고학년-유형사례\초등고학년유형-0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8" y="2010166"/>
            <a:ext cx="2864006" cy="190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8298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2927</TotalTime>
  <Words>3400</Words>
  <Application>Microsoft Office PowerPoint</Application>
  <PresentationFormat>와이드스크린</PresentationFormat>
  <Paragraphs>582</Paragraphs>
  <Slides>29</Slides>
  <Notes>16</Notes>
  <HiddenSlides>0</HiddenSlides>
  <MMClips>0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2</vt:i4>
      </vt:variant>
      <vt:variant>
        <vt:lpstr>슬라이드 제목</vt:lpstr>
      </vt:variant>
      <vt:variant>
        <vt:i4>29</vt:i4>
      </vt:variant>
    </vt:vector>
  </HeadingPairs>
  <TitlesOfParts>
    <vt:vector size="41" baseType="lpstr">
      <vt:lpstr>210 썬플라워 R</vt:lpstr>
      <vt:lpstr>나눔스퀘어</vt:lpstr>
      <vt:lpstr>나눔스퀘어 Bold</vt:lpstr>
      <vt:lpstr>나눔스퀘어 ExtraBold</vt:lpstr>
      <vt:lpstr>나눔스퀘어OTF</vt:lpstr>
      <vt:lpstr>맑은 고딕</vt:lpstr>
      <vt:lpstr>배스킨라빈스 B</vt:lpstr>
      <vt:lpstr>배스킨라빈스 R</vt:lpstr>
      <vt:lpstr>Arial</vt:lpstr>
      <vt:lpstr>Wingdings</vt:lpstr>
      <vt:lpstr>Office 테마</vt:lpstr>
      <vt:lpstr>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교육활동 침해 예방교육</dc:title>
  <dc:creator>유나겸</dc:creator>
  <cp:lastModifiedBy>USER</cp:lastModifiedBy>
  <cp:revision>375</cp:revision>
  <dcterms:created xsi:type="dcterms:W3CDTF">2019-09-06T04:35:14Z</dcterms:created>
  <dcterms:modified xsi:type="dcterms:W3CDTF">2023-04-18T00:58:40Z</dcterms:modified>
</cp:coreProperties>
</file>